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3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4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85" r:id="rId2"/>
    <p:sldId id="286" r:id="rId3"/>
    <p:sldId id="287" r:id="rId4"/>
    <p:sldId id="288" r:id="rId5"/>
    <p:sldId id="290" r:id="rId6"/>
    <p:sldId id="291" r:id="rId7"/>
    <p:sldId id="292" r:id="rId8"/>
    <p:sldId id="293" r:id="rId9"/>
    <p:sldId id="294" r:id="rId10"/>
    <p:sldId id="296" r:id="rId11"/>
    <p:sldId id="295" r:id="rId12"/>
    <p:sldId id="297" r:id="rId13"/>
    <p:sldId id="298" r:id="rId14"/>
    <p:sldId id="299" r:id="rId15"/>
    <p:sldId id="300" r:id="rId16"/>
    <p:sldId id="301" r:id="rId17"/>
    <p:sldId id="312" r:id="rId18"/>
    <p:sldId id="313" r:id="rId19"/>
    <p:sldId id="302" r:id="rId20"/>
    <p:sldId id="303" r:id="rId21"/>
    <p:sldId id="304" r:id="rId22"/>
    <p:sldId id="305" r:id="rId23"/>
    <p:sldId id="306" r:id="rId24"/>
    <p:sldId id="308" r:id="rId25"/>
    <p:sldId id="307" r:id="rId26"/>
    <p:sldId id="309" r:id="rId27"/>
    <p:sldId id="310" r:id="rId28"/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7" r:id="rId44"/>
    <p:sldId id="278" r:id="rId45"/>
    <p:sldId id="279" r:id="rId46"/>
    <p:sldId id="280" r:id="rId47"/>
    <p:sldId id="283" r:id="rId48"/>
    <p:sldId id="284" r:id="rId49"/>
  </p:sldIdLst>
  <p:sldSz cx="12193588" cy="6858000"/>
  <p:notesSz cx="7559675" cy="10691813"/>
  <p:custDataLst>
    <p:tags r:id="rId5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Folien" id="{BA370EFF-9A8D-4C93-A91E-E91B27CE810A}">
          <p14:sldIdLst>
            <p14:sldId id="285"/>
            <p14:sldId id="286"/>
            <p14:sldId id="287"/>
            <p14:sldId id="288"/>
            <p14:sldId id="290"/>
            <p14:sldId id="291"/>
            <p14:sldId id="292"/>
            <p14:sldId id="293"/>
            <p14:sldId id="294"/>
            <p14:sldId id="296"/>
            <p14:sldId id="295"/>
            <p14:sldId id="297"/>
            <p14:sldId id="298"/>
            <p14:sldId id="299"/>
            <p14:sldId id="300"/>
            <p14:sldId id="301"/>
            <p14:sldId id="312"/>
            <p14:sldId id="313"/>
            <p14:sldId id="302"/>
            <p14:sldId id="303"/>
            <p14:sldId id="304"/>
            <p14:sldId id="305"/>
            <p14:sldId id="306"/>
            <p14:sldId id="308"/>
            <p14:sldId id="307"/>
            <p14:sldId id="309"/>
            <p14:sldId id="310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Weitere Folien" id="{DB60F583-B12D-4121-8BAE-4EFC26CACC81}">
          <p14:sldIdLst>
            <p14:sldId id="268"/>
            <p14:sldId id="269"/>
            <p14:sldId id="270"/>
            <p14:sldId id="277"/>
            <p14:sldId id="278"/>
            <p14:sldId id="279"/>
            <p14:sldId id="280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748"/>
    <a:srgbClr val="660E7A"/>
    <a:srgbClr val="010180"/>
    <a:srgbClr val="85850C"/>
    <a:srgbClr val="000000"/>
    <a:srgbClr val="3C3C3C"/>
    <a:srgbClr val="A08570"/>
    <a:srgbClr val="E4E3DF"/>
    <a:srgbClr val="48323E"/>
    <a:srgbClr val="D3C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9" autoAdjust="0"/>
    <p:restoredTop sz="94660"/>
  </p:normalViewPr>
  <p:slideViewPr>
    <p:cSldViewPr snapToGrid="0" snapToObjects="1" showGuides="1">
      <p:cViewPr varScale="1">
        <p:scale>
          <a:sx n="104" d="100"/>
          <a:sy n="104" d="100"/>
        </p:scale>
        <p:origin x="7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40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D808BD-3A87-4FB1-8C92-7568F36AF77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2ABE4B-4B6F-439D-858C-380578034C2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32335C-B6EF-4E53-B1EC-53BDF719DC0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E1656-EF6C-4EBC-A18C-AB04D7BA692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fld id="{150629FE-4BFD-4F00-BF85-38DE1BF02178}" type="slidenum">
              <a:t>‹Nr.›</a:t>
            </a:fld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9975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A08103F-5E62-4C14-B403-CCA08D9B834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90000" tIns="45000" rIns="90000" bIns="45000" anchor="ctr" anchorCtr="1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lienbildplatzhalter 2">
            <a:extLst>
              <a:ext uri="{FF2B5EF4-FFF2-40B4-BE49-F238E27FC236}">
                <a16:creationId xmlns:a16="http://schemas.microsoft.com/office/drawing/2014/main" id="{10D0D9F1-BA97-41FD-843C-E98805F70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43480" cy="40071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4" name="Notizenplatzhalter 3">
            <a:extLst>
              <a:ext uri="{FF2B5EF4-FFF2-40B4-BE49-F238E27FC236}">
                <a16:creationId xmlns:a16="http://schemas.microsoft.com/office/drawing/2014/main" id="{5961034C-7FA1-4927-BF73-8754AA0AA2F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280" y="5078160"/>
            <a:ext cx="6046920" cy="48103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de-DE"/>
          </a:p>
        </p:txBody>
      </p:sp>
      <p:sp>
        <p:nvSpPr>
          <p:cNvPr id="5" name="Kopfzeilenplatzhalter 4">
            <a:extLst>
              <a:ext uri="{FF2B5EF4-FFF2-40B4-BE49-F238E27FC236}">
                <a16:creationId xmlns:a16="http://schemas.microsoft.com/office/drawing/2014/main" id="{A333E28B-0DD3-4986-AD43-2CC37FCEAD0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D157B0-714D-4045-B183-0452B3DBD0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7880" y="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C2B38F-485D-484A-BA02-69908CB7159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632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C484B26-C5E7-44B8-8CF9-8E8C00D810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7880" y="1015632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fld id="{6C164411-04B2-4615-9FCF-D4F73F357CF9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1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48919" algn="l"/>
        <a:tab pos="898199" algn="l"/>
        <a:tab pos="1347480" algn="l"/>
        <a:tab pos="1796760" algn="l"/>
        <a:tab pos="2246040" algn="l"/>
        <a:tab pos="2695320" algn="l"/>
        <a:tab pos="3144600" algn="l"/>
        <a:tab pos="3593880" algn="l"/>
        <a:tab pos="4043159" algn="l"/>
        <a:tab pos="4492440" algn="l"/>
        <a:tab pos="4941719" algn="l"/>
        <a:tab pos="5391000" algn="l"/>
        <a:tab pos="5840280" algn="l"/>
        <a:tab pos="6289560" algn="l"/>
        <a:tab pos="6738840" algn="l"/>
        <a:tab pos="7188120" algn="l"/>
        <a:tab pos="7637400" algn="l"/>
        <a:tab pos="8086679" algn="l"/>
        <a:tab pos="8535960" algn="l"/>
        <a:tab pos="8985240" algn="l"/>
      </a:tabLst>
      <a:defRPr lang="de-DE" sz="1200" b="0" i="0" u="none" strike="noStrike" baseline="0">
        <a:ln>
          <a:noFill/>
        </a:ln>
        <a:solidFill>
          <a:srgbClr val="000000"/>
        </a:solidFill>
        <a:latin typeface="Times New Roman" pitchFamily="18"/>
        <a:cs typeface="Helvetic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https://unsplash.com/photos/jbywvpa9vH8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97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https://unsplash.com/photos/Oal07Ai4oTk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16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https://unsplash.com/photos/jbywvpa9vH8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99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https://unsplash.com/photos/jbywvpa9vH8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0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4543A6-537F-4089-9A3E-E7BD17CFC5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951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C58F9BB-37A4-4F8E-ACE4-B023CD458C2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60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D1866-871B-43A1-AE2E-1D8799457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046"/>
          <a:stretch/>
        </p:blipFill>
        <p:spPr>
          <a:xfrm>
            <a:off x="3413" y="330369"/>
            <a:ext cx="12188952" cy="6527631"/>
          </a:xfrm>
          <a:prstGeom prst="rect">
            <a:avLst/>
          </a:prstGeom>
        </p:spPr>
      </p:pic>
      <p:sp>
        <p:nvSpPr>
          <p:cNvPr id="11" name="Freihandform: Form 2">
            <a:extLst>
              <a:ext uri="{FF2B5EF4-FFF2-40B4-BE49-F238E27FC236}">
                <a16:creationId xmlns:a16="http://schemas.microsoft.com/office/drawing/2014/main" id="{59723EE7-2D9E-40C5-9DB4-01066F2C69FB}"/>
              </a:ext>
            </a:extLst>
          </p:cNvPr>
          <p:cNvSpPr/>
          <p:nvPr userDrawn="1"/>
        </p:nvSpPr>
        <p:spPr>
          <a:xfrm>
            <a:off x="0" y="-1"/>
            <a:ext cx="12193559" cy="2801073"/>
          </a:xfrm>
          <a:custGeom>
            <a:avLst>
              <a:gd name="f0" fmla="val 1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C712E-2F70-42A6-A52D-D9653144A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55000" y="6461761"/>
            <a:ext cx="3597910" cy="2003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95D9418-0F89-4432-A265-96ECB2157CA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823" y="786066"/>
            <a:ext cx="1371942" cy="12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Text (Variant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4A1A60-F6CA-4327-B13E-F91E1552B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47862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AE9E515-2F28-41DC-BFAE-E2DAEC28DE8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130A2B9-13B3-435E-B671-552BAB16C0DB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23" name="Bildplatzhalter 5">
            <a:extLst>
              <a:ext uri="{FF2B5EF4-FFF2-40B4-BE49-F238E27FC236}">
                <a16:creationId xmlns:a16="http://schemas.microsoft.com/office/drawing/2014/main" id="{EC02C137-EF2A-4A7F-B93D-236E35730E4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223965"/>
            <a:ext cx="12193588" cy="2740786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ggf</a:t>
            </a:r>
            <a:r>
              <a:rPr lang="en-GB" dirty="0"/>
              <a:t>. </a:t>
            </a:r>
            <a:r>
              <a:rPr lang="en-GB" dirty="0" err="1"/>
              <a:t>löschen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FC0CC-9033-4D8A-A6BC-A002B24C0BD2}"/>
              </a:ext>
            </a:extLst>
          </p:cNvPr>
          <p:cNvGrpSpPr/>
          <p:nvPr userDrawn="1"/>
        </p:nvGrpSpPr>
        <p:grpSpPr>
          <a:xfrm>
            <a:off x="-105798" y="3964785"/>
            <a:ext cx="12465438" cy="3079164"/>
            <a:chOff x="-105798" y="3964785"/>
            <a:chExt cx="12465438" cy="3079164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B9FC7D-7671-4359-868C-C18751149F4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7579E3-F175-4297-A6C3-5E9519499DE0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1C1388-D348-4EFE-BB0A-2538F0008C5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84C34E-E1B6-4430-AC8C-320A45C50A02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C5E628-AC25-45A9-BC32-6FB82C2D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03EF75-8E6F-492B-9C80-29C114C03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3964785"/>
              <a:ext cx="1023623" cy="126581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FCBD96-5C9A-4FCF-B7F5-23C75481F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CAE83F-C8C0-48C7-9BDF-8F066C3A5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7E2913-91A6-47CD-96F6-AF713999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946733"/>
            <a:ext cx="3705542" cy="769441"/>
          </a:xfr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de-DE" kern="0" dirty="0">
                <a:solidFill>
                  <a:schemeClr val="accent2"/>
                </a:solidFill>
                <a:ea typeface="+mn-ea"/>
              </a:defRPr>
            </a:lvl1pPr>
          </a:lstStyle>
          <a:p>
            <a:pPr lvl="0" defTabSz="914400" eaLnBrk="1" latinLnBrk="0"/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5728D-E669-449B-AEB3-9AC3A288A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AC4F1E0-5DE6-4A2B-BD02-9129EACDD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4409954"/>
            <a:ext cx="10261600" cy="1719384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  <a:lvl2pPr>
              <a:defRPr sz="1800" b="0">
                <a:solidFill>
                  <a:schemeClr val="accent2"/>
                </a:solidFill>
              </a:defRPr>
            </a:lvl2pPr>
            <a:lvl3pPr>
              <a:defRPr sz="1800" b="0">
                <a:solidFill>
                  <a:schemeClr val="accent2"/>
                </a:solidFill>
              </a:defRPr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202BDBF-E0F4-420D-A674-ED627E9B1DF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(Variant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96E430-E199-42D1-B750-00CFE32E27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5252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72C0A64-6206-47F9-B774-144C1A5CFA2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Bildplatzhalter 5">
            <a:extLst>
              <a:ext uri="{FF2B5EF4-FFF2-40B4-BE49-F238E27FC236}">
                <a16:creationId xmlns:a16="http://schemas.microsoft.com/office/drawing/2014/main" id="{8A3E5293-193E-4B93-B263-4B5F18B646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23963"/>
            <a:ext cx="5400720" cy="5634037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F67F5-C9FB-4443-A3BF-5AD5D375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8630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A2EC6-426A-4C23-8F5B-477952BFC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ABBD5B-16B2-4EE3-AEE1-1DEF4D800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6000" y="3033713"/>
            <a:ext cx="5413338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827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2BEA0F-D748-4945-B265-C1D001BBF3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4956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6D9E8A8-96EC-45DC-98B9-24C93A48DEF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BFE3B-ABB1-4EA4-A211-413BCDDCD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1" y="0"/>
            <a:ext cx="12188977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3EF863-8B2B-47E2-B003-6FE342397862}"/>
              </a:ext>
            </a:extLst>
          </p:cNvPr>
          <p:cNvSpPr txBox="1">
            <a:spLocks/>
          </p:cNvSpPr>
          <p:nvPr userDrawn="1"/>
        </p:nvSpPr>
        <p:spPr>
          <a:xfrm>
            <a:off x="947738" y="3565463"/>
            <a:ext cx="102616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sz="2000" kern="0" dirty="0">
                <a:solidFill>
                  <a:schemeClr val="bg1"/>
                </a:solidFill>
              </a:rPr>
              <a:t>VIELEN DANK FÜR 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97041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BD0E80A-4A08-4CA9-A51F-C439E2C290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2526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D12DEDE-2F3C-4CD4-9A94-EF7BDD02606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B2F63660-DA86-4B29-BD7F-0791D0F2849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333333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4B7D1-B6DF-44B2-AF37-5E979F0B5FB7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E7E0BE-167C-4C7B-A2A1-F1339E406305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EB918E-A3FD-45E0-B11E-6CD826FDCB6F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4274AF-5F88-498F-B26C-8DE500443544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476013-EC7F-40C2-8985-4DC79CD60CD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0B9D25-24B0-4271-B2A3-F27860ACE12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529AF9-83A7-4A29-B985-36839BE51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E0219E-B19A-4B47-AD0E-325B2E1D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76657F-459E-4991-8FEB-7DF8E02BF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A1E2-B266-4C5C-9038-BF140B63D9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74EA9-174C-457F-9438-AACACFE9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18" name="Picture 1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07C7A14-75ED-462A-8C29-78404B6D593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– Zwei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C1FBC5-FA0E-4AA6-A1CC-83136BC436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662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BEF2925-1490-4BBB-95A6-386EAD1D2EB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ECBF5769-E800-4C5F-AEE0-ABFA36815E26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89F4BA-2D89-4650-AD36-7CF36C2E174B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65BF82-F093-4C2D-8D09-596318DC6138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5F3245-BC3A-484D-98AA-E342D96AD444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9AA07D-9E1B-4E07-9CFD-2B64E35DD36D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567DBE-FA7E-4482-B2B1-1386BEEB33E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DC5BCF-FEC4-43C6-86A9-99196B1F50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126266-41D0-47A5-9EA9-AC5B08527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F35310-9150-47D8-BE1A-82B5799F5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8B3652-095C-471A-A60B-C7BC05D6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008CF-8A94-4D00-A56B-0B2963AB2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ECCE352-32A7-4BAA-9224-B1CF39950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7E0732-50F1-4773-9628-193EA0BBF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7738" y="5329856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748DDE-C0C0-4535-96AC-601746B0A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4543195"/>
            <a:ext cx="10261600" cy="410530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2500" cap="all" baseline="0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17EF088-183B-478E-9448-D43BBC0A86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B23B5A8-D5FC-4407-A2A2-C3481861E3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1246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8FCC894-EC3C-4D43-8836-DDF70355D8B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 descr="A person flying through the air on a snow covered mountain&#10;&#10;Description automatically generated">
            <a:extLst>
              <a:ext uri="{FF2B5EF4-FFF2-40B4-BE49-F238E27FC236}">
                <a16:creationId xmlns:a16="http://schemas.microsoft.com/office/drawing/2014/main" id="{5810151F-6DAF-4E76-BF6A-61CBC2BE4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24000"/>
            <a:ext cx="12193588" cy="5634000"/>
          </a:xfrm>
          <a:prstGeom prst="rect">
            <a:avLst/>
          </a:prstGeom>
        </p:spPr>
      </p:pic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691C14E-39AF-4132-8C91-12542F1EF30A}"/>
              </a:ext>
            </a:extLst>
          </p:cNvPr>
          <p:cNvSpPr/>
          <p:nvPr userDrawn="1"/>
        </p:nvSpPr>
        <p:spPr>
          <a:xfrm>
            <a:off x="0" y="0"/>
            <a:ext cx="12193559" cy="1224000"/>
          </a:xfrm>
          <a:custGeom>
            <a:avLst>
              <a:gd name="f0" fmla="val 2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0602B-2707-413D-BC93-3258944F8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672403B-842A-49C6-8BEB-4D6B518EBD9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1ACA0BD-5512-4562-97BF-68ECC8FD9F4D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03BB8C-41AF-4F2C-8E7B-2454DA7D49E3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CDE6DD-93E6-4C00-AF79-FD68949134B3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EFFD12-5E8B-4A06-BF8C-ED119969A616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874F66-3BEA-4515-AB65-E271139BDA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75179D-9B26-4C80-8052-97E1D0FB81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30ABBE-6CA5-41C3-B26A-28B3E7610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4B0BA7-9C00-43BF-A992-242B81C18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4E6DFDD-3D97-4EC1-BAC1-AFC3E87A1A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23963"/>
            <a:ext cx="12193588" cy="5634037"/>
          </a:xfrm>
          <a:solidFill>
            <a:schemeClr val="accent2">
              <a:alpha val="2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Neues</a:t>
            </a:r>
            <a:r>
              <a:rPr lang="en-GB" dirty="0"/>
              <a:t> 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,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löschen</a:t>
            </a:r>
            <a:r>
              <a:rPr lang="en-GB" dirty="0"/>
              <a:t> falls </a:t>
            </a:r>
            <a:r>
              <a:rPr lang="en-GB" dirty="0" err="1"/>
              <a:t>festes</a:t>
            </a:r>
            <a:r>
              <a:rPr lang="en-GB" dirty="0"/>
              <a:t> </a:t>
            </a:r>
            <a:r>
              <a:rPr lang="en-GB" dirty="0" err="1"/>
              <a:t>Hintergrundbild</a:t>
            </a:r>
            <a:r>
              <a:rPr lang="en-GB" dirty="0"/>
              <a:t> </a:t>
            </a:r>
            <a:r>
              <a:rPr lang="en-GB" dirty="0" err="1"/>
              <a:t>gewünscht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7288-69B6-4DA0-BD7E-BD7A01D3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848400"/>
            <a:ext cx="5782197" cy="3852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367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mit Störer -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C1F08ED-317F-4C8E-8AC5-3645E77303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519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EA445690-D26D-440C-9D0E-F82F09C82CE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917513"/>
          </a:xfrm>
          <a:solidFill>
            <a:schemeClr val="accent6"/>
          </a:solidFill>
        </p:spPr>
        <p:txBody>
          <a:bodyPr lIns="180000" tIns="180000" rIns="180000" bIns="180000">
            <a:spAutoFit/>
          </a:bodyPr>
          <a:lstStyle>
            <a:lvl1pPr marL="263525" indent="-263525">
              <a:buFont typeface="Symbol" panose="05050102010706020507" pitchFamily="18" charset="2"/>
              <a:buChar char="·"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36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mit Störer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78F2F31-45DA-4D1C-8AE7-0F558171EB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2638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4482E814-A6FD-49BA-91D3-B4D306E6C57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ihandform: Form 4">
            <a:extLst>
              <a:ext uri="{FF2B5EF4-FFF2-40B4-BE49-F238E27FC236}">
                <a16:creationId xmlns:a16="http://schemas.microsoft.com/office/drawing/2014/main" id="{2259AF66-F934-4705-8A7D-E43035AD9C52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D4B59-3EC5-4E5F-A4DB-BFA6968AC7A1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D14F64-9F1E-40B2-978E-B8A78804FD6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5D8A4-502D-4DB9-8FB4-2C7B25F1C9B5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CB8F2C-4588-48BF-B7A8-4DAF56FBA0CC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AB27FD-858F-42A2-B632-F2322641207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7EB2BE-5AD5-4DA8-B914-2997651CA88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A2E591-9A1D-4746-8562-7936560B2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0F3718-7CC4-47F1-B043-91C3F16D1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848609-C511-4866-BE4F-81851EE90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9279" y="3037872"/>
            <a:ext cx="3240000" cy="723900"/>
          </a:xfrm>
          <a:solidFill>
            <a:schemeClr val="accent6"/>
          </a:solidFill>
        </p:spPr>
        <p:txBody>
          <a:bodyPr lIns="180000" tIns="180000" rIns="180000" bIns="180000" anchor="ctr"/>
          <a:lstStyle>
            <a:lvl1pPr marL="0" indent="0" algn="ctr">
              <a:buFont typeface="Symbol" panose="05050102010706020507" pitchFamily="18" charset="2"/>
              <a:buNone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0" cap="all" baseline="0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7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65CBDFF-84C3-4684-A50D-76C6683593B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variante - m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3308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7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83611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0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E87AE4-D3DA-4B94-B821-B1DA0E7514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5915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70E5995-725E-46B2-BEFB-11F2FE918D2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b="1">
                <a:solidFill>
                  <a:srgbClr val="85850C"/>
                </a:solidFill>
              </a:defRPr>
            </a:lvl2pPr>
            <a:lvl3pPr marL="0" indent="0">
              <a:spcAft>
                <a:spcPts val="0"/>
              </a:spcAft>
              <a:buNone/>
              <a:defRPr b="1">
                <a:solidFill>
                  <a:srgbClr val="010180"/>
                </a:solidFill>
              </a:defRPr>
            </a:lvl3pPr>
            <a:lvl4pPr marL="0" indent="0">
              <a:spcAft>
                <a:spcPts val="0"/>
              </a:spcAft>
              <a:buNone/>
              <a:defRPr b="1">
                <a:solidFill>
                  <a:srgbClr val="1D8748"/>
                </a:solidFill>
              </a:defRPr>
            </a:lvl4pPr>
            <a:lvl5pPr marL="0" indent="0">
              <a:spcAft>
                <a:spcPts val="0"/>
              </a:spcAft>
              <a:buNone/>
              <a:defRPr b="1">
                <a:solidFill>
                  <a:srgbClr val="660E7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18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713C047-2ADE-439A-83F7-6E448A4304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585662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5" imgW="384" imgH="385" progId="TCLayout.ActiveDocument.1">
                  <p:embed/>
                </p:oleObj>
              </mc:Choice>
              <mc:Fallback>
                <p:oleObj name="think-cell Folie" r:id="rId1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ihandform: Form 4">
            <a:extLst>
              <a:ext uri="{FF2B5EF4-FFF2-40B4-BE49-F238E27FC236}">
                <a16:creationId xmlns:a16="http://schemas.microsoft.com/office/drawing/2014/main" id="{4A3589D5-607C-4D6E-8248-115FA608F14C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D3C9CB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B986D7-3B08-4425-AB92-40445ED3FF1A}"/>
              </a:ext>
            </a:extLst>
          </p:cNvPr>
          <p:cNvGrpSpPr/>
          <p:nvPr userDrawn="1"/>
        </p:nvGrpSpPr>
        <p:grpSpPr>
          <a:xfrm>
            <a:off x="2278857" y="654309"/>
            <a:ext cx="10332346" cy="5475411"/>
            <a:chOff x="2278857" y="654309"/>
            <a:chExt cx="10332346" cy="5475411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0329B1-9ABB-4491-A67B-61E401889D2A}"/>
                </a:ext>
              </a:extLst>
            </p:cNvPr>
            <p:cNvSpPr/>
            <p:nvPr/>
          </p:nvSpPr>
          <p:spPr>
            <a:xfrm rot="10800000" flipH="1">
              <a:off x="10370362" y="2840217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FE0E4A-96B5-412C-ACCF-E2A26233BC1C}"/>
                </a:ext>
              </a:extLst>
            </p:cNvPr>
            <p:cNvSpPr/>
            <p:nvPr/>
          </p:nvSpPr>
          <p:spPr>
            <a:xfrm rot="10800000" flipH="1">
              <a:off x="7066731" y="203746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07D29-5605-4A8A-A03F-19CE51E885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8857" y="919541"/>
              <a:ext cx="10332346" cy="250872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61FE35-FD8C-44EB-9E8B-4B43BBCEE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836" y="654309"/>
              <a:ext cx="1857530" cy="143270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9E606D-54C3-4A25-9380-E17BBDA473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574" y="2915742"/>
              <a:ext cx="1856895" cy="321397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65DD6B-71A9-44A2-B33F-074E2EFD68B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421074" y="919541"/>
              <a:ext cx="824776" cy="1975455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636007-9D40-4683-954B-F928064390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738" y="1946734"/>
            <a:ext cx="102616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4AB751-5A0A-46E8-B811-8002F3A33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7738" y="3045240"/>
            <a:ext cx="10261600" cy="3084480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516D3-833B-4B45-ADCD-38B4401B723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255000" y="6516880"/>
            <a:ext cx="3597910" cy="114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800" b="0" i="0" u="none" strike="noStrike" baseline="0">
                <a:solidFill>
                  <a:schemeClr val="tx1"/>
                </a:solidFill>
                <a:latin typeface="Arial" pitchFamily="18"/>
                <a:ea typeface="Arial" pitchFamily="18"/>
                <a:cs typeface="Arial" pitchFamily="18"/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3B9930A-FBD6-4CB1-A2B6-788A2E5D998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9" r:id="rId4"/>
    <p:sldLayoutId id="2147483660" r:id="rId5"/>
    <p:sldLayoutId id="2147483661" r:id="rId6"/>
    <p:sldLayoutId id="2147483658" r:id="rId7"/>
    <p:sldLayoutId id="2147483663" r:id="rId8"/>
    <p:sldLayoutId id="2147483662" r:id="rId9"/>
    <p:sldLayoutId id="2147483664" r:id="rId10"/>
    <p:sldLayoutId id="2147483665" r:id="rId11"/>
    <p:sldLayoutId id="2147483666" r:id="rId12"/>
  </p:sldLayoutIdLst>
  <p:hf sldNum="0" hdr="0" dt="0"/>
  <p:txStyles>
    <p:titleStyle>
      <a:lvl1pPr marL="0" marR="0" indent="0" algn="l" rtl="0" hangingPunct="0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de-DE" sz="2500" b="0" i="0" u="none" strike="noStrike" cap="all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</p:titleStyle>
    <p:bodyStyle>
      <a:lvl1pPr marL="0" marR="0" indent="0" algn="l" defTabSz="720725" rtl="0" hangingPunct="0">
        <a:lnSpc>
          <a:spcPct val="100000"/>
        </a:lnSpc>
        <a:spcBef>
          <a:spcPts val="0"/>
        </a:spcBef>
        <a:spcAft>
          <a:spcPts val="1287"/>
        </a:spcAft>
        <a:tabLst/>
        <a:defRPr lang="de-DE" sz="1800" b="0" i="0" u="none" strike="noStrike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365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 userDrawn="1">
          <p15:clr>
            <a:srgbClr val="A4A3A4"/>
          </p15:clr>
        </p15:guide>
        <p15:guide id="2" orient="horz" pos="1911" userDrawn="1">
          <p15:clr>
            <a:srgbClr val="A4A3A4"/>
          </p15:clr>
        </p15:guide>
        <p15:guide id="3" pos="7061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6" orient="horz" pos="12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jp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jp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jp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jp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3.bin"/><Relationship Id="rId4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hyperlink" Target="https://github.com/emilybache/GildedRose-Refactoring-Kata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Relationship Id="rId4" Type="http://schemas.openxmlformats.org/officeDocument/2006/relationships/image" Target="../media/image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2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1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9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0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1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1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5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6" name="Picture 2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CDFB021-4FC6-408F-855E-9DA941B57D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13A3DE-EB44-4885-B3F8-3471132B28ED}"/>
              </a:ext>
            </a:extLst>
          </p:cNvPr>
          <p:cNvSpPr/>
          <p:nvPr/>
        </p:nvSpPr>
        <p:spPr>
          <a:xfrm>
            <a:off x="1338645" y="2342104"/>
            <a:ext cx="9468000" cy="34029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BC4F29B-531D-461E-A875-CD8D56B397ED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78BB93B-FFB9-40E7-AEC6-988E2BD2F0C1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0D80EE-EF82-42E1-BD1B-0A30903A1976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7D25CC-C620-48E9-B1CF-32A2C0C4592D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CDD70C9-BB73-441A-8B1B-8736E102766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4E3E9-0555-4F7F-88B8-D760F24979C8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9590EE-B758-410B-865B-4B63BB5583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DE10E5-1AF8-408F-99DB-8406A1EC0C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9469B6-EE26-4C05-8412-CBDE947F5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93A725-3E53-42C7-9E7B-65DCB59E3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6E7D474-D7C5-4B94-A237-74E3D2C73C29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Working </a:t>
            </a:r>
            <a:r>
              <a:rPr lang="de-DE" kern="0" dirty="0" err="1">
                <a:solidFill>
                  <a:schemeClr val="bg1"/>
                </a:solidFill>
              </a:rPr>
              <a:t>with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legacy</a:t>
            </a:r>
            <a:r>
              <a:rPr lang="de-DE" kern="0" dirty="0">
                <a:solidFill>
                  <a:schemeClr val="bg1"/>
                </a:solidFill>
              </a:rPr>
              <a:t> code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BCD5CB7-6433-4EEF-B9E4-A742C7408430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Erkennen, Sicherheitsnetz einbauen und Verbessern</a:t>
            </a:r>
          </a:p>
        </p:txBody>
      </p:sp>
    </p:spTree>
    <p:extLst>
      <p:ext uri="{BB962C8B-B14F-4D97-AF65-F5344CB8AC3E}">
        <p14:creationId xmlns:p14="http://schemas.microsoft.com/office/powerpoint/2010/main" val="1468746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Key </a:t>
            </a:r>
            <a:r>
              <a:rPr lang="de-DE" dirty="0" err="1"/>
              <a:t>points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Jede Änderung braucht ein Sicherheitsnetz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Mit der Qualität und </a:t>
            </a:r>
            <a:r>
              <a:rPr lang="de-DE" dirty="0" err="1"/>
              <a:t>Zuverlässlichkeit</a:t>
            </a:r>
            <a:r>
              <a:rPr lang="de-DE" dirty="0"/>
              <a:t> des Sicherheitsnetz wächst die Fähigkeit tiefgreifende Veränderungen zum Bessern zu machen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Mit einem guten Sicherheitsnetz, sind Änderungen und Auslieferung mit vertretbaren Risiko im vollen Umfang jederzeit möglich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2969357"/>
          </a:xfrm>
        </p:spPr>
        <p:txBody>
          <a:bodyPr/>
          <a:lstStyle/>
          <a:p>
            <a:pPr lvl="0"/>
            <a:r>
              <a:rPr lang="en-US" dirty="0"/>
              <a:t>Golden Master und Characterization Test</a:t>
            </a:r>
          </a:p>
          <a:p>
            <a:pPr lvl="0"/>
            <a:r>
              <a:rPr lang="en-US" dirty="0"/>
              <a:t>Seam</a:t>
            </a:r>
          </a:p>
          <a:p>
            <a:pPr lvl="0"/>
            <a:r>
              <a:rPr lang="en-US" dirty="0"/>
              <a:t>Unit Test</a:t>
            </a:r>
          </a:p>
          <a:p>
            <a:pPr lvl="0"/>
            <a:r>
              <a:rPr lang="en-US" dirty="0"/>
              <a:t>Continuous Integration Practice</a:t>
            </a:r>
          </a:p>
          <a:p>
            <a:pPr lvl="0"/>
            <a:r>
              <a:rPr lang="en-US" dirty="0"/>
              <a:t>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2547780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8CD36E-B94E-4C4C-A5D2-38088A0DA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0" name="Bildplatzhalter 9" descr="Ein Bild, das Platz enthält.&#10;&#10;Automatisch generierte Beschreibung">
            <a:extLst>
              <a:ext uri="{FF2B5EF4-FFF2-40B4-BE49-F238E27FC236}">
                <a16:creationId xmlns:a16="http://schemas.microsoft.com/office/drawing/2014/main" id="{4B435463-7AA7-41E3-9CA5-94F57730C8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7" b="19197"/>
          <a:stretch>
            <a:fillRect/>
          </a:stretch>
        </p:blipFill>
        <p:spPr>
          <a:solidFill>
            <a:schemeClr val="accent2">
              <a:alpha val="32000"/>
            </a:schemeClr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2555309"/>
            <a:ext cx="8602662" cy="2123658"/>
          </a:xfrm>
        </p:spPr>
        <p:txBody>
          <a:bodyPr/>
          <a:lstStyle/>
          <a:p>
            <a:pPr lvl="0"/>
            <a:r>
              <a:rPr lang="de-DE" sz="13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2332874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Pattern: Long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Lange Methoden „wissen“ nicht was sie tun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Die Kohäsion innerhalb der Methode fehlt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Weil eine lange Methode „viel“ macht, ist es schwierige diese Methode korrekt aufzurufen und mit Fehlerfällen umzugehen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1915222"/>
          </a:xfrm>
        </p:spPr>
        <p:txBody>
          <a:bodyPr/>
          <a:lstStyle/>
          <a:p>
            <a:pPr lvl="0"/>
            <a:r>
              <a:rPr lang="de-DE" dirty="0"/>
              <a:t>Finde kohäsive Abschnitte in langen Methoden</a:t>
            </a:r>
          </a:p>
          <a:p>
            <a:pPr lvl="0"/>
            <a:r>
              <a:rPr lang="de-DE" dirty="0"/>
              <a:t>Benenne eine Methode passend zu dem was sie macht</a:t>
            </a:r>
          </a:p>
        </p:txBody>
      </p:sp>
    </p:spTree>
    <p:extLst>
      <p:ext uri="{BB962C8B-B14F-4D97-AF65-F5344CB8AC3E}">
        <p14:creationId xmlns:p14="http://schemas.microsoft.com/office/powerpoint/2010/main" val="2744755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refactoring</a:t>
            </a:r>
            <a:r>
              <a:rPr lang="de-DE" dirty="0"/>
              <a:t>: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Beim Aufräumen innerhalb einer Methode wird ein kohäsive Teilabschnitt gefunden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Extrahiere diesen in eine eigene Methode oder Klasse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Bringe sinnvolle Fehlerbehandlung in die Methode hinein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Ggf. müssen Codezeilen neu sortiert werden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2358934"/>
          </a:xfrm>
        </p:spPr>
        <p:txBody>
          <a:bodyPr/>
          <a:lstStyle/>
          <a:p>
            <a:pPr lvl="0"/>
            <a:r>
              <a:rPr lang="de-DE" dirty="0"/>
              <a:t>Sortiere zusammenhänge Code Zeilen nahe zusammen</a:t>
            </a:r>
          </a:p>
          <a:p>
            <a:pPr lvl="0"/>
            <a:r>
              <a:rPr lang="de-DE" dirty="0"/>
              <a:t>Erkenne zusammenhänge Zeilen</a:t>
            </a:r>
          </a:p>
          <a:p>
            <a:pPr lvl="0"/>
            <a:r>
              <a:rPr lang="de-DE" dirty="0"/>
              <a:t>Extrahiere diese Zeilen in eine neue Methode</a:t>
            </a:r>
          </a:p>
        </p:txBody>
      </p:sp>
    </p:spTree>
    <p:extLst>
      <p:ext uri="{BB962C8B-B14F-4D97-AF65-F5344CB8AC3E}">
        <p14:creationId xmlns:p14="http://schemas.microsoft.com/office/powerpoint/2010/main" val="770553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Extract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BuildSeamsInto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/golden-master-seam/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Suche zusammenhänge Codezeilen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Versuche diese mit der IDE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Sortiere Codezeilen neue und versuche erneut eine Methode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Was fällt Euch auf?</a:t>
            </a:r>
          </a:p>
        </p:txBody>
      </p:sp>
    </p:spTree>
    <p:extLst>
      <p:ext uri="{BB962C8B-B14F-4D97-AF65-F5344CB8AC3E}">
        <p14:creationId xmlns:p14="http://schemas.microsoft.com/office/powerpoint/2010/main" val="1410151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Pattern: Extract </a:t>
            </a:r>
            <a:r>
              <a:rPr lang="de-DE" dirty="0" err="1"/>
              <a:t>class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Gibt es einen Ansammlung von Methoden, die eng miteinander in der Klasse arbeiten, aber mit vielen anderen Methoden in der Klasse nicht </a:t>
            </a:r>
            <a:r>
              <a:rPr lang="de-DE" dirty="0">
                <a:sym typeface="Wingdings" panose="05000000000000000000" pitchFamily="2" charset="2"/>
              </a:rPr>
              <a:t> überlege, ob diese Methoden in ein eigene Klasse extrahiert werden können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Die neue Klasse kann unabhängige Zustände und Lebenszyklen haben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Das Verhalten kann durch gezieltes Testen der Klasse gesichert und ausgetauscht werden</a:t>
            </a:r>
            <a:endParaRPr lang="de-D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2635933"/>
          </a:xfrm>
        </p:spPr>
        <p:txBody>
          <a:bodyPr/>
          <a:lstStyle/>
          <a:p>
            <a:pPr lvl="0"/>
            <a:r>
              <a:rPr lang="de-DE" dirty="0"/>
              <a:t>Methoden, die in enger Kollaboration arbeiten</a:t>
            </a:r>
          </a:p>
          <a:p>
            <a:pPr lvl="0"/>
            <a:r>
              <a:rPr lang="de-DE" dirty="0"/>
              <a:t>Zustände, die nur für diese und zwischen diesen Methoden sinn ergeben</a:t>
            </a:r>
          </a:p>
          <a:p>
            <a:pPr lvl="0"/>
            <a:r>
              <a:rPr lang="de-DE" dirty="0"/>
              <a:t>Vereinfacht testen und austauschen von Verhalten</a:t>
            </a:r>
          </a:p>
        </p:txBody>
      </p:sp>
    </p:spTree>
    <p:extLst>
      <p:ext uri="{BB962C8B-B14F-4D97-AF65-F5344CB8AC3E}">
        <p14:creationId xmlns:p14="http://schemas.microsoft.com/office/powerpoint/2010/main" val="233100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Extract Classes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User {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User </a:t>
            </a:r>
            <a:r>
              <a:rPr lang="en-US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createUser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sz="11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mobil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fax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address</a:t>
            </a:r>
            <a:r>
              <a:rPr 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1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"create user "</a:t>
            </a:r>
            <a:r>
              <a:rPr 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1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/extract-class/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Was sind Konzept?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Wo sind zu viele Details?</a:t>
            </a:r>
          </a:p>
        </p:txBody>
      </p:sp>
    </p:spTree>
    <p:extLst>
      <p:ext uri="{BB962C8B-B14F-4D97-AF65-F5344CB8AC3E}">
        <p14:creationId xmlns:p14="http://schemas.microsoft.com/office/powerpoint/2010/main" val="635105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>
                <a:solidFill>
                  <a:schemeClr val="accent6"/>
                </a:solidFill>
              </a:rPr>
              <a:t>Was ist feature Envy?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Kollaboration zwischen Objekten ist gewollt, schließlich gestalten wir Klassen entsprechend (abstrakten) Konzepten zur Abstraktion und besseren Wiederverwendung.</a:t>
            </a:r>
          </a:p>
          <a:p>
            <a:pPr lvl="0"/>
            <a:r>
              <a:rPr lang="de-DE" dirty="0"/>
              <a:t>Wenn nun eine Klasse/Methode eine andere ständig Fragen muss, so wirft dies die Frage auf, ob diese korrekt </a:t>
            </a:r>
            <a:r>
              <a:rPr lang="de-DE" dirty="0" err="1"/>
              <a:t>designed</a:t>
            </a:r>
            <a:r>
              <a:rPr lang="de-DE" dirty="0"/>
              <a:t> wurde: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Relevante Informationen zur Erledigung einer Aufgabe ist woanders beheimatet als dort wo diese gebraucht wird.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/>
              <a:t>Internas</a:t>
            </a:r>
            <a:r>
              <a:rPr lang="de-DE" dirty="0"/>
              <a:t> sind weithin sichtbar und implizit umfangreiche Änderungen</a:t>
            </a:r>
          </a:p>
          <a:p>
            <a:pPr lvl="0"/>
            <a:r>
              <a:rPr lang="de-DE" dirty="0"/>
              <a:t>Dies nennt man </a:t>
            </a:r>
            <a:r>
              <a:rPr lang="de-DE" b="1" dirty="0">
                <a:solidFill>
                  <a:schemeClr val="accent6"/>
                </a:solidFill>
              </a:rPr>
              <a:t>feature </a:t>
            </a:r>
            <a:r>
              <a:rPr lang="de-DE" b="1" dirty="0" err="1">
                <a:solidFill>
                  <a:schemeClr val="accent6"/>
                </a:solidFill>
              </a:rPr>
              <a:t>envy</a:t>
            </a:r>
            <a:r>
              <a:rPr lang="de-DE" b="1" dirty="0">
                <a:solidFill>
                  <a:schemeClr val="accent6"/>
                </a:solidFill>
              </a:rPr>
              <a:t> und macht Code sehr rigide und schwierig zu verändern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3745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Feature </a:t>
            </a:r>
            <a:r>
              <a:rPr lang="de-DE" dirty="0" err="1"/>
              <a:t>envy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CinemaDoorman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"Welcome to the cinema of Horror movies"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User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anton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User(18);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Movie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movie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Movie(</a:t>
            </a:r>
            <a:r>
              <a:rPr lang="en-US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"Horror of the Code"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anton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.getWallet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.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getAmount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 &gt;=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movie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.getEntryFee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anton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.getAge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&gt;=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movie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.getAgeRate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anton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.getName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visits "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2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movie</a:t>
            </a:r>
            <a:r>
              <a:rPr lang="en-US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.getName</a:t>
            </a:r>
            <a:r>
              <a:rPr lang="en-US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/feature-envy/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7666181" y="2876355"/>
            <a:ext cx="4205995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Wo sieht man feature-</a:t>
            </a:r>
            <a:r>
              <a:rPr lang="de-DE" kern="0" dirty="0" err="1"/>
              <a:t>envy</a:t>
            </a:r>
            <a:r>
              <a:rPr lang="de-DE" kern="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Wie kann das gelöst werden?</a:t>
            </a:r>
          </a:p>
          <a:p>
            <a:pPr marL="534988" lvl="1" indent="-266700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Im Prozess?</a:t>
            </a:r>
          </a:p>
          <a:p>
            <a:pPr marL="534988" lvl="1" indent="-266700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Im Code?</a:t>
            </a:r>
          </a:p>
        </p:txBody>
      </p:sp>
    </p:spTree>
    <p:extLst>
      <p:ext uri="{BB962C8B-B14F-4D97-AF65-F5344CB8AC3E}">
        <p14:creationId xmlns:p14="http://schemas.microsoft.com/office/powerpoint/2010/main" val="1347176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8CD36E-B94E-4C4C-A5D2-38088A0DA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4B435463-7AA7-41E3-9CA5-94F57730C8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2" b="15262"/>
          <a:stretch/>
        </p:blipFill>
        <p:spPr>
          <a:xfrm>
            <a:off x="0" y="1223963"/>
            <a:ext cx="12193588" cy="5634037"/>
          </a:xfrm>
          <a:solidFill>
            <a:schemeClr val="accent2">
              <a:alpha val="32000"/>
            </a:schemeClr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2555309"/>
            <a:ext cx="8602662" cy="2708434"/>
          </a:xfrm>
        </p:spPr>
        <p:txBody>
          <a:bodyPr/>
          <a:lstStyle/>
          <a:p>
            <a:pPr lvl="0"/>
            <a:r>
              <a:rPr lang="de-DE" sz="8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Coverage</a:t>
            </a:r>
          </a:p>
        </p:txBody>
      </p:sp>
    </p:spTree>
    <p:extLst>
      <p:ext uri="{BB962C8B-B14F-4D97-AF65-F5344CB8AC3E}">
        <p14:creationId xmlns:p14="http://schemas.microsoft.com/office/powerpoint/2010/main" val="3673834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5583318-BDA7-4F3B-8FE0-B702F19273C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5583318-BDA7-4F3B-8FE0-B702F19273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75D2E7CD-A3A1-4E6D-9966-B6AC493824D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8F30E9F8-440F-44E0-B52D-AB1EBF06B4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221A8E2-A8D0-4F5A-849C-3B94D4EDA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69441"/>
          </a:xfrm>
        </p:spPr>
        <p:txBody>
          <a:bodyPr/>
          <a:lstStyle/>
          <a:p>
            <a:pPr lvl="0"/>
            <a:r>
              <a:rPr lang="de-DE" dirty="0"/>
              <a:t>Was brauche ich damit ich code verbessern kann?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F96B343-350F-47E4-AA54-7AC3713E7F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0F313F-B111-4B8D-BBD1-7B1D0C4075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Denke zurück als du in einem Code eine Erweiterung implementieren solltest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de-DE" dirty="0"/>
              <a:t>Was hat die Aufgabe erleichtert?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de-DE" dirty="0"/>
              <a:t>Was hat die Aufgabe erschwert?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Sprich mit deinem Partner über diese konkrete Situation</a:t>
            </a:r>
          </a:p>
        </p:txBody>
      </p:sp>
      <p:pic>
        <p:nvPicPr>
          <p:cNvPr id="12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90D5458-F8A8-494B-943D-F02C7BC3E1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3998"/>
            <a:ext cx="5400720" cy="563400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0DD05E0-6FB6-4F38-83F1-B93B4318955B}"/>
              </a:ext>
            </a:extLst>
          </p:cNvPr>
          <p:cNvSpPr/>
          <p:nvPr/>
        </p:nvSpPr>
        <p:spPr>
          <a:xfrm>
            <a:off x="8811490" y="286328"/>
            <a:ext cx="3179965" cy="64654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Übung: Pair-Share</a:t>
            </a:r>
          </a:p>
        </p:txBody>
      </p:sp>
    </p:spTree>
    <p:extLst>
      <p:ext uri="{BB962C8B-B14F-4D97-AF65-F5344CB8AC3E}">
        <p14:creationId xmlns:p14="http://schemas.microsoft.com/office/powerpoint/2010/main" val="1570572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>
                <a:solidFill>
                  <a:schemeClr val="accent6"/>
                </a:solidFill>
              </a:rPr>
              <a:t>Was ist Code Coverage?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Eine Code Coverage Analyse/Darstellung zeigt, welcher Code zur Ausführung kommt.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Welcher Code wurde überhaupt nicht ausgeführt?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Welcher wurde sehr häufig ausgeführt?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Mit Hilfe von Code Coverage ist es möglich </a:t>
            </a:r>
            <a:r>
              <a:rPr lang="de-DE" b="1" dirty="0">
                <a:solidFill>
                  <a:schemeClr val="accent6"/>
                </a:solidFill>
              </a:rPr>
              <a:t>Aufwände</a:t>
            </a:r>
            <a:r>
              <a:rPr lang="de-DE" dirty="0"/>
              <a:t> für das Erstellen von Unittest </a:t>
            </a:r>
            <a:r>
              <a:rPr lang="de-DE" b="1" dirty="0">
                <a:solidFill>
                  <a:schemeClr val="accent6"/>
                </a:solidFill>
              </a:rPr>
              <a:t>zu lenken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Mit Hilfe von Code Coverage ist es möglich </a:t>
            </a:r>
            <a:r>
              <a:rPr lang="de-DE" b="1" dirty="0">
                <a:solidFill>
                  <a:schemeClr val="accent6"/>
                </a:solidFill>
              </a:rPr>
              <a:t>gezielt</a:t>
            </a:r>
            <a:r>
              <a:rPr lang="de-DE" dirty="0"/>
              <a:t> </a:t>
            </a:r>
            <a:r>
              <a:rPr lang="de-DE" dirty="0" err="1"/>
              <a:t>refactoring</a:t>
            </a:r>
            <a:r>
              <a:rPr lang="de-DE" dirty="0"/>
              <a:t> </a:t>
            </a:r>
            <a:r>
              <a:rPr lang="de-DE" b="1" dirty="0">
                <a:solidFill>
                  <a:schemeClr val="accent6"/>
                </a:solidFill>
              </a:rPr>
              <a:t>zu planen und durchzuführen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8384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Einfache Code Coverage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Simple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doMagic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&gt; 100)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 9;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 3 + </a:t>
            </a:r>
            <a:r>
              <a:rPr lang="en-US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* 5;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Welche </a:t>
            </a:r>
            <a:r>
              <a:rPr lang="de-DE" kern="0" dirty="0" err="1"/>
              <a:t>branches</a:t>
            </a:r>
            <a:r>
              <a:rPr lang="de-DE" kern="0" dirty="0"/>
              <a:t> gibt 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Diesen Code in die IDE abtippen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Den Code zur Ausführung bringen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Code Coverage Tool (ggf. in der IDE) aktivieren und die </a:t>
            </a:r>
            <a:r>
              <a:rPr lang="de-DE" kern="0" dirty="0" err="1"/>
              <a:t>branches</a:t>
            </a:r>
            <a:r>
              <a:rPr lang="de-DE" kern="0" dirty="0"/>
              <a:t> anschauen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Mehrere Unittest schreiben, welche alle </a:t>
            </a:r>
            <a:r>
              <a:rPr lang="de-DE" kern="0" dirty="0" err="1"/>
              <a:t>branches</a:t>
            </a:r>
            <a:r>
              <a:rPr lang="de-DE" kern="0" dirty="0"/>
              <a:t> abgedeckt sind</a:t>
            </a:r>
          </a:p>
        </p:txBody>
      </p:sp>
    </p:spTree>
    <p:extLst>
      <p:ext uri="{BB962C8B-B14F-4D97-AF65-F5344CB8AC3E}">
        <p14:creationId xmlns:p14="http://schemas.microsoft.com/office/powerpoint/2010/main" val="293707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Schreibe einen Unittest mithilfe von Code Coverage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TripService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en-US" sz="1050" dirty="0">
              <a:latin typeface="Consolas" panose="020B0609020204030204" pitchFamily="49" charset="0"/>
            </a:endParaRPr>
          </a:p>
          <a:p>
            <a:pPr algn="l"/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  public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List&lt;Trip&gt; </a:t>
            </a:r>
            <a:r>
              <a:rPr lang="en-US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getTripsByUser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(User </a:t>
            </a:r>
            <a:r>
              <a:rPr lang="en-US" sz="1050" b="1" dirty="0">
                <a:solidFill>
                  <a:srgbClr val="6A3E3E"/>
                </a:solidFill>
                <a:latin typeface="Consolas" panose="020B0609020204030204" pitchFamily="49" charset="0"/>
              </a:rPr>
              <a:t>user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UserNotLoggedInException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List&lt;Trip&gt; </a:t>
            </a:r>
            <a:r>
              <a:rPr lang="en-US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tripList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&lt;Trip&gt;();</a:t>
            </a:r>
          </a:p>
          <a:p>
            <a:pPr algn="l"/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User </a:t>
            </a:r>
            <a:r>
              <a:rPr lang="en-US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loggedUser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UserSession.</a:t>
            </a:r>
            <a:r>
              <a:rPr lang="en-US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getInstance</a:t>
            </a: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getLoggedUser</a:t>
            </a: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sz="105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isFriend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5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loggedUser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05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endParaRPr lang="en-US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287744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/trip-service-kata/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Lese die README.md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Finde den kürzesten </a:t>
            </a:r>
            <a:r>
              <a:rPr lang="de-DE" kern="0" dirty="0" err="1"/>
              <a:t>branch</a:t>
            </a: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Schreibe hierfür einen Test</a:t>
            </a:r>
          </a:p>
        </p:txBody>
      </p:sp>
    </p:spTree>
    <p:extLst>
      <p:ext uri="{BB962C8B-B14F-4D97-AF65-F5344CB8AC3E}">
        <p14:creationId xmlns:p14="http://schemas.microsoft.com/office/powerpoint/2010/main" val="3824500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A8AB073-A9B1-4439-8182-8A653469B49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A8AB073-A9B1-4439-8182-8A653469B4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2E138CE-FCD5-4616-BE15-E2F85813CB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9D8DA9-2C4B-4188-8291-DFB5B087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Vorgehen, Vorteile und Vorteile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058C3A-BBDD-4358-94ED-A744E261ED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BDB83-0682-4851-9FD4-A268F8591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b="1" dirty="0"/>
              <a:t>Vorteile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Kürzester Branch zuerst </a:t>
            </a:r>
            <a:r>
              <a:rPr lang="de-DE" dirty="0">
                <a:sym typeface="Wingdings" panose="05000000000000000000" pitchFamily="2" charset="2"/>
              </a:rPr>
              <a:t> (normalerweise) einfachster Fall zuerst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Es bietet sich ein „Fall nach Fall“ </a:t>
            </a:r>
            <a:r>
              <a:rPr lang="de-DE" dirty="0" err="1">
                <a:sym typeface="Wingdings" panose="05000000000000000000" pitchFamily="2" charset="2"/>
              </a:rPr>
              <a:t>refactoring</a:t>
            </a:r>
            <a:r>
              <a:rPr lang="de-DE" dirty="0">
                <a:sym typeface="Wingdings" panose="05000000000000000000" pitchFamily="2" charset="2"/>
              </a:rPr>
              <a:t> an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Durch schreitweise Behandlung von Fällen vereinfacht sich der Code</a:t>
            </a:r>
          </a:p>
          <a:p>
            <a:pPr lvl="0"/>
            <a:r>
              <a:rPr lang="de-DE" b="1" dirty="0">
                <a:sym typeface="Wingdings" panose="05000000000000000000" pitchFamily="2" charset="2"/>
              </a:rPr>
              <a:t>Nachteile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Gegebenenfalls „zu“ komplex weil Implementierungsfehler und Implementierungsfreiheitsgrad übernommen werden, die fachlich nicht korrekt sind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319413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8CD36E-B94E-4C4C-A5D2-38088A0DA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0" name="Bildplatzhalter 9" descr="Ein Bild, das Platz enthält.&#10;&#10;Automatisch generierte Beschreibung">
            <a:extLst>
              <a:ext uri="{FF2B5EF4-FFF2-40B4-BE49-F238E27FC236}">
                <a16:creationId xmlns:a16="http://schemas.microsoft.com/office/drawing/2014/main" id="{4B435463-7AA7-41E3-9CA5-94F57730C8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7" b="19197"/>
          <a:stretch>
            <a:fillRect/>
          </a:stretch>
        </p:blipFill>
        <p:spPr>
          <a:solidFill>
            <a:schemeClr val="accent2">
              <a:alpha val="32000"/>
            </a:schemeClr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7" y="2555309"/>
            <a:ext cx="9988117" cy="4247317"/>
          </a:xfrm>
        </p:spPr>
        <p:txBody>
          <a:bodyPr/>
          <a:lstStyle/>
          <a:p>
            <a:pPr lvl="0"/>
            <a:r>
              <a:rPr lang="de-DE" sz="13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 2</a:t>
            </a:r>
          </a:p>
        </p:txBody>
      </p:sp>
    </p:spTree>
    <p:extLst>
      <p:ext uri="{BB962C8B-B14F-4D97-AF65-F5344CB8AC3E}">
        <p14:creationId xmlns:p14="http://schemas.microsoft.com/office/powerpoint/2010/main" val="2075985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Refactoring</a:t>
            </a:r>
            <a:r>
              <a:rPr lang="de-DE" dirty="0"/>
              <a:t> geleitet durch Code Coverage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BuildSeamsInto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287748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/golden-master-seam/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Suche zusammenhänge Codezeilen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Versuche diese mit der IDE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Sortiere Codezeilen neue und versuche erneut eine Methode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Was fällt Euch auf?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30702ED-4534-4A17-9901-F24A472DE1B7}"/>
              </a:ext>
            </a:extLst>
          </p:cNvPr>
          <p:cNvSpPr/>
          <p:nvPr/>
        </p:nvSpPr>
        <p:spPr>
          <a:xfrm>
            <a:off x="2336800" y="4248726"/>
            <a:ext cx="2650836" cy="179185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TODO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Code, </a:t>
            </a:r>
            <a:r>
              <a:rPr lang="en-US" dirty="0" err="1">
                <a:solidFill>
                  <a:schemeClr val="tx1"/>
                </a:solidFill>
              </a:rPr>
              <a:t>Anleitung</a:t>
            </a:r>
            <a:r>
              <a:rPr lang="en-US" dirty="0">
                <a:solidFill>
                  <a:schemeClr val="tx1"/>
                </a:solidFill>
              </a:rPr>
              <a:t> “</a:t>
            </a:r>
            <a:r>
              <a:rPr lang="en-US" dirty="0" err="1">
                <a:solidFill>
                  <a:schemeClr val="tx1"/>
                </a:solidFill>
              </a:rPr>
              <a:t>nutze</a:t>
            </a:r>
            <a:r>
              <a:rPr lang="en-US" dirty="0">
                <a:solidFill>
                  <a:schemeClr val="tx1"/>
                </a:solidFill>
              </a:rPr>
              <a:t> die IDE”, was </a:t>
            </a:r>
            <a:r>
              <a:rPr lang="en-US" dirty="0" err="1">
                <a:solidFill>
                  <a:schemeClr val="tx1"/>
                </a:solidFill>
              </a:rPr>
              <a:t>siehst</a:t>
            </a:r>
            <a:r>
              <a:rPr lang="en-US" dirty="0">
                <a:solidFill>
                  <a:schemeClr val="tx1"/>
                </a:solidFill>
              </a:rPr>
              <a:t> du?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1-2h? Wie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unterteilen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339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8CD36E-B94E-4C4C-A5D2-38088A0DA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0" name="Bildplatzhalter 9" descr="Ein Bild, das Platz enthält.&#10;&#10;Automatisch generierte Beschreibung">
            <a:extLst>
              <a:ext uri="{FF2B5EF4-FFF2-40B4-BE49-F238E27FC236}">
                <a16:creationId xmlns:a16="http://schemas.microsoft.com/office/drawing/2014/main" id="{4B435463-7AA7-41E3-9CA5-94F57730C8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7" b="19197"/>
          <a:stretch>
            <a:fillRect/>
          </a:stretch>
        </p:blipFill>
        <p:spPr>
          <a:solidFill>
            <a:schemeClr val="accent2">
              <a:alpha val="32000"/>
            </a:schemeClr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7" y="2555309"/>
            <a:ext cx="9988117" cy="3539430"/>
          </a:xfrm>
        </p:spPr>
        <p:txBody>
          <a:bodyPr/>
          <a:lstStyle/>
          <a:p>
            <a:pPr lvl="0"/>
            <a:r>
              <a:rPr lang="de-DE" sz="115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Alles Zusammen</a:t>
            </a:r>
          </a:p>
        </p:txBody>
      </p:sp>
    </p:spTree>
    <p:extLst>
      <p:ext uri="{BB962C8B-B14F-4D97-AF65-F5344CB8AC3E}">
        <p14:creationId xmlns:p14="http://schemas.microsoft.com/office/powerpoint/2010/main" val="2962877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Golden Rose #1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BuildSeamsInto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/golden-master-seam/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Suche zusammenhänge Codezeilen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Versuche diese mit der IDE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Sortiere Codezeilen neue und versuche erneut eine Methode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Was fällt Euch auf?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30702ED-4534-4A17-9901-F24A472DE1B7}"/>
              </a:ext>
            </a:extLst>
          </p:cNvPr>
          <p:cNvSpPr/>
          <p:nvPr/>
        </p:nvSpPr>
        <p:spPr>
          <a:xfrm>
            <a:off x="2336800" y="4248727"/>
            <a:ext cx="2650836" cy="127461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TODO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Code, </a:t>
            </a:r>
            <a:r>
              <a:rPr lang="en-US" dirty="0" err="1">
                <a:solidFill>
                  <a:schemeClr val="tx1"/>
                </a:solidFill>
              </a:rPr>
              <a:t>Anleitung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Stückweise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übungen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für</a:t>
            </a:r>
            <a:r>
              <a:rPr lang="en-US" dirty="0">
                <a:solidFill>
                  <a:schemeClr val="tx1"/>
                </a:solidFill>
              </a:rPr>
              <a:t> refactoring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BE1D335-6E05-4B6F-8D2D-DF6F926606A9}"/>
              </a:ext>
            </a:extLst>
          </p:cNvPr>
          <p:cNvSpPr/>
          <p:nvPr/>
        </p:nvSpPr>
        <p:spPr>
          <a:xfrm>
            <a:off x="7403119" y="4558146"/>
            <a:ext cx="2650836" cy="127461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linkClick r:id="rId6"/>
              </a:rPr>
              <a:t>https://github.com/emilybache/GildedRose-Refactoring-Kata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8593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BB2715C-9E55-432B-AF90-F40C2FEA9AE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1925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4" imgH="385" progId="TCLayout.ActiveDocument.1">
                  <p:embed/>
                </p:oleObj>
              </mc:Choice>
              <mc:Fallback>
                <p:oleObj name="think-cell Folie" r:id="rId3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0B485-D55C-4927-B473-E59B53408D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81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39743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/>
              <a:t>TITEL HEADLINE VERSAL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</p:spTree>
    <p:extLst>
      <p:ext uri="{BB962C8B-B14F-4D97-AF65-F5344CB8AC3E}">
        <p14:creationId xmlns:p14="http://schemas.microsoft.com/office/powerpoint/2010/main" val="3779566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CE523AD-4081-479D-A6A7-31F26251E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Sicherheitsnetz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0F605-0CE1-4548-A242-3D4043D31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Ein Sicherheitsnetz verbessert die Fähigkeit Veränderungen durchzuführen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Ein Sicherheitsnetz verbessert die Beurteilungsfähigkeit ob etwas besser oder schlechter geworden ist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CA10C3-4351-4AD6-BCD8-F70167BE2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Wie muss ein Sicherheitsnetz aussehen, welches bei Legacy Code „Sicherheit“ bieten kann?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3E9BF4-A97E-4F38-9EB1-603EC0FE4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de-DE" dirty="0"/>
              <a:t>Sicherheitsnetz in </a:t>
            </a:r>
            <a:r>
              <a:rPr lang="de-DE" dirty="0" err="1"/>
              <a:t>java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Unit-test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259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1368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FARBVARIANTE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0F605-0CE1-4548-A242-3D4043D31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 Abgeschieden wohnen sie in Buchstabhausen an der Küste des Semantik. </a:t>
            </a:r>
            <a:br>
              <a:rPr lang="de-DE" dirty="0"/>
            </a:br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</a:t>
            </a:r>
          </a:p>
          <a:p>
            <a:pPr lvl="0"/>
            <a:endParaRPr lang="de-D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CA10C3-4351-4AD6-BCD8-F70167BE2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Abgeschieden wohnen sie in Buchstabhausen an der Küste des Semantik, </a:t>
            </a:r>
            <a:br>
              <a:rPr lang="de-DE" dirty="0"/>
            </a:br>
            <a:r>
              <a:rPr lang="de-DE" dirty="0"/>
              <a:t>eines großen Sprachozeans. 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</a:t>
            </a:r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3E9BF4-A97E-4F38-9EB1-603EC0FE4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de-DE" dirty="0"/>
              <a:t>FOLIE MIT ZWEI HEADLINES.</a:t>
            </a:r>
          </a:p>
        </p:txBody>
      </p:sp>
    </p:spTree>
    <p:extLst>
      <p:ext uri="{BB962C8B-B14F-4D97-AF65-F5344CB8AC3E}">
        <p14:creationId xmlns:p14="http://schemas.microsoft.com/office/powerpoint/2010/main" val="665538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A8AB073-A9B1-4439-8182-8A653469B49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8084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2E138CE-FCD5-4616-BE15-E2F85813CB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9D8DA9-2C4B-4188-8291-DFB5B087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FARBVARIANTE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058C3A-BBDD-4358-94ED-A744E261ED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BDB83-0682-4851-9FD4-A268F8591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</p:spTree>
    <p:extLst>
      <p:ext uri="{BB962C8B-B14F-4D97-AF65-F5344CB8AC3E}">
        <p14:creationId xmlns:p14="http://schemas.microsoft.com/office/powerpoint/2010/main" val="2882963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125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64E09B1-E192-4AD1-9AD7-E17913C547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2">
              <a:alpha val="32000"/>
            </a:schemeClr>
          </a:solidFill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BILD UND HEADLINE</a:t>
            </a:r>
          </a:p>
        </p:txBody>
      </p:sp>
    </p:spTree>
    <p:extLst>
      <p:ext uri="{BB962C8B-B14F-4D97-AF65-F5344CB8AC3E}">
        <p14:creationId xmlns:p14="http://schemas.microsoft.com/office/powerpoint/2010/main" val="2781054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01350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WICHTIGEM KASTEN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Blindtexte: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2415359"/>
          </a:xfrm>
        </p:spPr>
        <p:txBody>
          <a:bodyPr/>
          <a:lstStyle/>
          <a:p>
            <a:pPr lvl="0"/>
            <a:r>
              <a:rPr lang="de-DE" dirty="0"/>
              <a:t>Weit vorne</a:t>
            </a:r>
          </a:p>
          <a:p>
            <a:pPr lvl="0"/>
            <a:r>
              <a:rPr lang="de-DE" dirty="0"/>
              <a:t>die Wortberge</a:t>
            </a:r>
          </a:p>
          <a:p>
            <a:pPr lvl="0"/>
            <a:r>
              <a:rPr lang="de-DE" dirty="0"/>
              <a:t>in alle Länder</a:t>
            </a:r>
          </a:p>
          <a:p>
            <a:pPr lvl="0"/>
            <a:r>
              <a:rPr lang="de-DE" dirty="0"/>
              <a:t>purzeln die </a:t>
            </a:r>
            <a:r>
              <a:rPr lang="de-DE" dirty="0" err="1"/>
              <a:t>Vokalien</a:t>
            </a:r>
            <a:endParaRPr lang="de-DE" dirty="0"/>
          </a:p>
          <a:p>
            <a:pPr lvl="0"/>
            <a:r>
              <a:rPr lang="de-DE" dirty="0"/>
              <a:t>und lieben Blindtexte </a:t>
            </a:r>
          </a:p>
        </p:txBody>
      </p:sp>
    </p:spTree>
    <p:extLst>
      <p:ext uri="{BB962C8B-B14F-4D97-AF65-F5344CB8AC3E}">
        <p14:creationId xmlns:p14="http://schemas.microsoft.com/office/powerpoint/2010/main" val="4201953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C1B2466-95F9-4851-8A01-A8B2F18E31F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01441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78E66A55-5F2C-4277-85E6-7507ED40E5B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776DEF1-4DA8-4095-95B9-B6DDC95D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FARBVARIANTE UND STÖRER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FDB1E67-1BFA-44F5-81A7-FB5BB25070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5B8B89-5FB9-4210-A16D-1911D4F09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/>
          <a:p>
            <a:pPr lvl="0"/>
            <a:r>
              <a:rPr lang="de-DE" dirty="0"/>
              <a:t>Weit hinten, hinter den Wortbergen, </a:t>
            </a:r>
            <a:br>
              <a:rPr lang="de-DE" dirty="0"/>
            </a:br>
            <a:r>
              <a:rPr lang="de-DE" dirty="0"/>
              <a:t>fern der Länder </a:t>
            </a:r>
            <a:r>
              <a:rPr lang="de-DE" dirty="0" err="1"/>
              <a:t>Vokalien</a:t>
            </a:r>
            <a:r>
              <a:rPr lang="de-DE" dirty="0"/>
              <a:t> und</a:t>
            </a:r>
            <a:br>
              <a:rPr lang="de-DE" dirty="0"/>
            </a:br>
            <a:r>
              <a:rPr lang="de-DE" dirty="0" err="1"/>
              <a:t>Konsonantien</a:t>
            </a:r>
            <a:r>
              <a:rPr lang="de-DE" dirty="0"/>
              <a:t> leben die Blindtexte.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endParaRPr lang="de-DE" dirty="0"/>
          </a:p>
          <a:p>
            <a:pPr lvl="0"/>
            <a:r>
              <a:rPr lang="de-DE" b="1" dirty="0"/>
              <a:t>Eines Tages aber beschloss eine kleine Zeile Blindtext …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5CC043-FD62-4F4E-9C2D-10C9DF93DA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7788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953117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DATA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de-DE" dirty="0"/>
              <a:t>@</a:t>
            </a:r>
            <a:r>
              <a:rPr lang="de-DE" dirty="0" err="1"/>
              <a:t>Override</a:t>
            </a:r>
            <a:endParaRPr lang="de-DE" dirty="0"/>
          </a:p>
          <a:p>
            <a:pPr lvl="0"/>
            <a:r>
              <a:rPr lang="de-DE" b="1" dirty="0" err="1">
                <a:solidFill>
                  <a:srgbClr val="010180"/>
                </a:solidFill>
              </a:rPr>
              <a:t>public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b="1" dirty="0" err="1">
                <a:solidFill>
                  <a:srgbClr val="010180"/>
                </a:solidFill>
              </a:rPr>
              <a:t>void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dirty="0"/>
              <a:t>update(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{</a:t>
            </a:r>
          </a:p>
          <a:p>
            <a:pPr lvl="0"/>
            <a:r>
              <a:rPr lang="de-DE" b="1" dirty="0">
                <a:solidFill>
                  <a:srgbClr val="010180"/>
                </a:solidFill>
              </a:rPr>
              <a:t>    </a:t>
            </a:r>
            <a:r>
              <a:rPr lang="de-DE" b="1" dirty="0" err="1">
                <a:solidFill>
                  <a:srgbClr val="010180"/>
                </a:solidFill>
              </a:rPr>
              <a:t>if</a:t>
            </a:r>
            <a:r>
              <a:rPr lang="de-DE" dirty="0"/>
              <a:t>(</a:t>
            </a:r>
            <a:r>
              <a:rPr lang="de-DE" b="1" dirty="0" err="1">
                <a:solidFill>
                  <a:srgbClr val="010180"/>
                </a:solidFill>
              </a:rPr>
              <a:t>this.</a:t>
            </a:r>
            <a:r>
              <a:rPr lang="de-DE" b="1" dirty="0" err="1">
                <a:solidFill>
                  <a:srgbClr val="660E7A"/>
                </a:solidFill>
              </a:rPr>
              <a:t>subject</a:t>
            </a:r>
            <a:r>
              <a:rPr lang="de-DE" dirty="0"/>
              <a:t> == </a:t>
            </a:r>
            <a:r>
              <a:rPr lang="de-DE" dirty="0" err="1"/>
              <a:t>subject</a:t>
            </a:r>
            <a:r>
              <a:rPr lang="de-DE" dirty="0"/>
              <a:t>)</a:t>
            </a:r>
          </a:p>
          <a:p>
            <a:pPr lvl="0"/>
            <a:r>
              <a:rPr lang="de-DE" dirty="0"/>
              <a:t>			</a:t>
            </a:r>
            <a:r>
              <a:rPr lang="de-DE" dirty="0" err="1"/>
              <a:t>show</a:t>
            </a:r>
            <a:r>
              <a:rPr lang="de-DE" dirty="0"/>
              <a:t>();}</a:t>
            </a:r>
          </a:p>
          <a:p>
            <a:pPr lvl="0"/>
            <a:endParaRPr lang="de-DE" b="1" dirty="0">
              <a:solidFill>
                <a:srgbClr val="010180"/>
              </a:solidFill>
            </a:endParaRPr>
          </a:p>
          <a:p>
            <a:pPr lvl="0"/>
            <a:r>
              <a:rPr lang="de-DE" b="1" dirty="0" err="1">
                <a:solidFill>
                  <a:srgbClr val="010180"/>
                </a:solidFill>
              </a:rPr>
              <a:t>public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b="1" dirty="0" err="1">
                <a:solidFill>
                  <a:srgbClr val="010180"/>
                </a:solidFill>
              </a:rPr>
              <a:t>void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dirty="0" err="1"/>
              <a:t>show</a:t>
            </a:r>
            <a:r>
              <a:rPr lang="de-DE" dirty="0"/>
              <a:t>(){</a:t>
            </a:r>
          </a:p>
          <a:p>
            <a:pPr lvl="0"/>
            <a:r>
              <a:rPr lang="de-DE" dirty="0"/>
              <a:t>	String </a:t>
            </a:r>
            <a:r>
              <a:rPr lang="de-DE" dirty="0" err="1"/>
              <a:t>data</a:t>
            </a:r>
            <a:r>
              <a:rPr lang="de-DE" dirty="0"/>
              <a:t> = </a:t>
            </a:r>
            <a:r>
              <a:rPr lang="de-DE" b="1" dirty="0" err="1">
                <a:solidFill>
                  <a:srgbClr val="660E7A"/>
                </a:solidFill>
              </a:rPr>
              <a:t>subject</a:t>
            </a:r>
            <a:r>
              <a:rPr lang="de-DE" dirty="0" err="1"/>
              <a:t>.getData</a:t>
            </a:r>
            <a:r>
              <a:rPr lang="de-DE" dirty="0"/>
              <a:t>();    	</a:t>
            </a:r>
          </a:p>
          <a:p>
            <a:pPr lvl="0"/>
            <a:r>
              <a:rPr lang="de-DE" dirty="0"/>
              <a:t>	</a:t>
            </a:r>
            <a:r>
              <a:rPr lang="de-DE" dirty="0" err="1"/>
              <a:t>System.</a:t>
            </a:r>
            <a:r>
              <a:rPr lang="de-DE" b="1" dirty="0" err="1">
                <a:solidFill>
                  <a:srgbClr val="660E7A"/>
                </a:solidFill>
              </a:rPr>
              <a:t>out</a:t>
            </a:r>
            <a:r>
              <a:rPr lang="de-DE" dirty="0" err="1"/>
              <a:t>.printf</a:t>
            </a:r>
            <a:r>
              <a:rPr lang="de-DE" dirty="0"/>
              <a:t>(</a:t>
            </a:r>
            <a:r>
              <a:rPr lang="de-DE" b="1" dirty="0">
                <a:solidFill>
                  <a:srgbClr val="008000"/>
                </a:solidFill>
              </a:rPr>
              <a:t>"</a:t>
            </a:r>
            <a:r>
              <a:rPr lang="de-DE" b="1" dirty="0" err="1">
                <a:solidFill>
                  <a:srgbClr val="008000"/>
                </a:solidFill>
              </a:rPr>
              <a:t>Subject</a:t>
            </a:r>
            <a:r>
              <a:rPr lang="de-DE" b="1" dirty="0">
                <a:solidFill>
                  <a:srgbClr val="008000"/>
                </a:solidFill>
              </a:rPr>
              <a:t> 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 </a:t>
            </a:r>
            <a:r>
              <a:rPr lang="de-DE" b="1" dirty="0" err="1">
                <a:solidFill>
                  <a:srgbClr val="008000"/>
                </a:solidFill>
              </a:rPr>
              <a:t>received</a:t>
            </a:r>
            <a:r>
              <a:rPr lang="de-DE" b="1" dirty="0">
                <a:solidFill>
                  <a:srgbClr val="008000"/>
                </a:solidFill>
              </a:rPr>
              <a:t>"</a:t>
            </a:r>
            <a:r>
              <a:rPr lang="de-DE" dirty="0"/>
              <a:t>);   </a:t>
            </a:r>
          </a:p>
          <a:p>
            <a:pPr lvl="0"/>
            <a:r>
              <a:rPr lang="de-DE" dirty="0"/>
              <a:t>	</a:t>
            </a:r>
            <a:r>
              <a:rPr lang="de-DE" dirty="0" err="1"/>
              <a:t>System.</a:t>
            </a:r>
            <a:r>
              <a:rPr lang="de-DE" b="1" dirty="0" err="1">
                <a:solidFill>
                  <a:srgbClr val="660E7A"/>
                </a:solidFill>
              </a:rPr>
              <a:t>out</a:t>
            </a:r>
            <a:r>
              <a:rPr lang="de-DE" dirty="0" err="1"/>
              <a:t>.printf</a:t>
            </a:r>
            <a:r>
              <a:rPr lang="de-DE" dirty="0"/>
              <a:t>(</a:t>
            </a:r>
            <a:r>
              <a:rPr lang="de-DE" b="1" dirty="0">
                <a:solidFill>
                  <a:srgbClr val="008000"/>
                </a:solidFill>
              </a:rPr>
              <a:t>"======================="</a:t>
            </a:r>
            <a:r>
              <a:rPr lang="de-DE" dirty="0"/>
              <a:t>);   </a:t>
            </a:r>
          </a:p>
          <a:p>
            <a:pPr lvl="0"/>
            <a:r>
              <a:rPr lang="de-DE" dirty="0"/>
              <a:t>	</a:t>
            </a:r>
            <a:r>
              <a:rPr lang="de-DE" dirty="0" err="1"/>
              <a:t>System.</a:t>
            </a:r>
            <a:r>
              <a:rPr lang="de-DE" b="1" dirty="0" err="1">
                <a:solidFill>
                  <a:srgbClr val="660E7A"/>
                </a:solidFill>
              </a:rPr>
              <a:t>out</a:t>
            </a:r>
            <a:r>
              <a:rPr lang="de-DE" dirty="0" err="1"/>
              <a:t>.printf</a:t>
            </a:r>
            <a:r>
              <a:rPr lang="de-DE" dirty="0"/>
              <a:t>(</a:t>
            </a:r>
            <a:r>
              <a:rPr lang="de-DE" b="1" dirty="0">
                <a:solidFill>
                  <a:srgbClr val="008000"/>
                </a:solidFill>
              </a:rPr>
              <a:t>"New </a:t>
            </a:r>
            <a:r>
              <a:rPr lang="de-DE" b="1" dirty="0" err="1">
                <a:solidFill>
                  <a:srgbClr val="008000"/>
                </a:solidFill>
              </a:rPr>
              <a:t>Subject</a:t>
            </a:r>
            <a:r>
              <a:rPr lang="de-DE" b="1" dirty="0">
                <a:solidFill>
                  <a:srgbClr val="008000"/>
                </a:solidFill>
              </a:rPr>
              <a:t> 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: " + 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 + "</a:t>
            </a:r>
            <a:r>
              <a:rPr lang="de-DE" b="1" dirty="0">
                <a:solidFill>
                  <a:srgbClr val="010180"/>
                </a:solidFill>
              </a:rPr>
              <a:t>\n</a:t>
            </a:r>
            <a:r>
              <a:rPr lang="de-DE" b="1" dirty="0">
                <a:solidFill>
                  <a:srgbClr val="008000"/>
                </a:solidFill>
              </a:rPr>
              <a:t>"</a:t>
            </a:r>
            <a:r>
              <a:rPr lang="de-DE" dirty="0"/>
              <a:t>);}</a:t>
            </a:r>
          </a:p>
        </p:txBody>
      </p:sp>
    </p:spTree>
    <p:extLst>
      <p:ext uri="{BB962C8B-B14F-4D97-AF65-F5344CB8AC3E}">
        <p14:creationId xmlns:p14="http://schemas.microsoft.com/office/powerpoint/2010/main" val="1151029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FED6259-1DD0-4A43-B664-CF9B69B9AE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0131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4DA827CE-008A-4E27-865B-A51AF838E6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C81093-AE2B-4AB6-BF5D-D220F34A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GANZ HELLER FARBVARIANTE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BB6D7A-75A2-4ADE-9CCB-D50688279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C3F87F-54AE-44E2-AB1D-AE0208D3B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</p:spTree>
    <p:extLst>
      <p:ext uri="{BB962C8B-B14F-4D97-AF65-F5344CB8AC3E}">
        <p14:creationId xmlns:p14="http://schemas.microsoft.com/office/powerpoint/2010/main" val="3006647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CF2F02F-2CA0-4A0B-A9DC-2D6ABAD9E7C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81501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FFD9D31-7BDA-4BD4-B135-1C858AD8815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A2CA632-9494-407B-9CB5-A282992ED81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223963"/>
            <a:ext cx="12193588" cy="274002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3803F8C-6E06-4B15-AAD2-09250D499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BILD</a:t>
            </a:r>
            <a:br>
              <a:rPr lang="de-DE" dirty="0"/>
            </a:br>
            <a:r>
              <a:rPr lang="de-DE" dirty="0"/>
              <a:t>UND TEXT Variante 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EFDC59-E357-46BB-B387-1374F1062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C53520-652B-4F50-9FF9-8F5F9F824B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 Abgeschieden wohnen sie in Buchstabhausen an der Küste des Semantik, eines großen Sprachozeans.</a:t>
            </a:r>
          </a:p>
          <a:p>
            <a:pPr lvl="0"/>
            <a:r>
              <a:rPr lang="de-DE" dirty="0"/>
              <a:t>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22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5583318-BDA7-4F3B-8FE0-B702F19273C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28947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75D2E7CD-A3A1-4E6D-9966-B6AC493824D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8F30E9F8-440F-44E0-B52D-AB1EBF06B4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221A8E2-A8D0-4F5A-849C-3B94D4ED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BILD</a:t>
            </a:r>
            <a:br>
              <a:rPr lang="de-DE" dirty="0"/>
            </a:br>
            <a:r>
              <a:rPr lang="de-DE" dirty="0"/>
              <a:t>UND TEXT Variante 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F96B343-350F-47E4-AA54-7AC3713E7F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0F313F-B111-4B8D-BBD1-7B1D0C4075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 Abgeschieden wohnen sie in Buchstabhausen an der Küste des Semantik, eines großen Sprachozeans.</a:t>
            </a:r>
          </a:p>
          <a:p>
            <a:pPr lvl="0"/>
            <a:r>
              <a:rPr lang="de-DE" dirty="0"/>
              <a:t>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Interpunktion.</a:t>
            </a:r>
          </a:p>
          <a:p>
            <a:pPr lvl="0"/>
            <a:endParaRPr lang="de-DE" dirty="0"/>
          </a:p>
        </p:txBody>
      </p:sp>
      <p:pic>
        <p:nvPicPr>
          <p:cNvPr id="12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90D5458-F8A8-494B-943D-F02C7BC3E1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3998"/>
            <a:ext cx="5400720" cy="56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88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960922-2240-407A-ADF0-28C1D8F324D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01273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4" imgH="385" progId="TCLayout.ActiveDocument.1">
                  <p:embed/>
                </p:oleObj>
              </mc:Choice>
              <mc:Fallback>
                <p:oleObj name="think-cell Folie" r:id="rId3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3277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Zur Erinnerung – ein einfacher </a:t>
            </a:r>
            <a:r>
              <a:rPr lang="de-DE" dirty="0" err="1"/>
              <a:t>unit</a:t>
            </a:r>
            <a:r>
              <a:rPr lang="de-DE" dirty="0"/>
              <a:t>-test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TicketMachineTest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noDiscountLessThan10Visits()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// given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MembershipCard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</a:rPr>
              <a:t>card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MembershipCard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LocalDate.</a:t>
            </a:r>
            <a:r>
              <a:rPr lang="en-US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(1970, 5, 22));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card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.setNumberOfVisits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(3);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TicketMachine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ticketMachine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createTicketMachine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// when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ticketMachine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.displayTicketPrice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"DISCOUNT"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</a:rPr>
              <a:t>card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// then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"please pay 10,00"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1940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87720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A5CC87A1-D845-4ED0-A207-15D69AD0585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96793" y="3033713"/>
            <a:ext cx="5112545" cy="3095624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F130903-B9C4-4446-936B-3426A23B1ED8}"/>
              </a:ext>
            </a:extLst>
          </p:cNvPr>
          <p:cNvGrpSpPr/>
          <p:nvPr/>
        </p:nvGrpSpPr>
        <p:grpSpPr>
          <a:xfrm>
            <a:off x="947738" y="1946734"/>
            <a:ext cx="5149055" cy="3072359"/>
            <a:chOff x="1493520" y="3209379"/>
            <a:chExt cx="4755674" cy="3072359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D5F1A82-A5F7-4B2F-ADE4-641B8D7569D2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3209379"/>
              <a:ext cx="4755674" cy="7694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>
              <a:lvl1pPr marL="0" marR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 lang="de-DE" sz="2500" b="0" i="0" u="none" strike="noStrike" cap="all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</a:lstStyle>
            <a:p>
              <a:r>
                <a:rPr lang="de-DE" kern="0" dirty="0"/>
                <a:t>Apfel </a:t>
              </a:r>
              <a:br>
                <a:rPr lang="de-DE" kern="0" dirty="0"/>
              </a:br>
              <a:r>
                <a:rPr lang="de-DE" kern="0" dirty="0"/>
                <a:t>ist Gesund!</a:t>
              </a:r>
            </a:p>
          </p:txBody>
        </p:sp>
        <p:sp>
          <p:nvSpPr>
            <p:cNvPr id="18" name="Text Placeholder 3">
              <a:extLst>
                <a:ext uri="{FF2B5EF4-FFF2-40B4-BE49-F238E27FC236}">
                  <a16:creationId xmlns:a16="http://schemas.microsoft.com/office/drawing/2014/main" id="{0A3A68F3-331F-48BE-8F58-553DE9BCCDDD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4328160"/>
              <a:ext cx="4755674" cy="19535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25560" rIns="0" bIns="0" anchor="t" anchorCtr="0" compatLnSpc="1"/>
            <a:lstStyle>
              <a:lvl1pPr marL="0" marR="0" indent="0" algn="l" defTabSz="720725" rtl="0" hangingPunct="0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tabLst/>
                <a:defRPr lang="de-DE" sz="1800" b="0" i="0" u="none" strike="noStrike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  <a:lvl2pPr marL="1793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kern="0" dirty="0"/>
                <a:t>Roter Apfel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19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36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B1089D6-FC1D-4308-A219-FC37C390DA5F}"/>
              </a:ext>
            </a:extLst>
          </p:cNvPr>
          <p:cNvGrpSpPr/>
          <p:nvPr/>
        </p:nvGrpSpPr>
        <p:grpSpPr>
          <a:xfrm>
            <a:off x="1341120" y="3056979"/>
            <a:ext cx="4755674" cy="3072359"/>
            <a:chOff x="1493520" y="3209379"/>
            <a:chExt cx="4755674" cy="3072359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0398E6F7-648D-4D29-A34E-DB29DD05A168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3209379"/>
              <a:ext cx="4755674" cy="7694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>
              <a:lvl1pPr marL="0" marR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 lang="de-DE" sz="2500" b="0" i="0" u="none" strike="noStrike" cap="all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</a:lstStyle>
            <a:p>
              <a:pPr algn="ctr"/>
              <a:r>
                <a:rPr lang="de-DE" kern="0" dirty="0"/>
                <a:t>Apfel </a:t>
              </a:r>
              <a:br>
                <a:rPr lang="de-DE" kern="0" dirty="0"/>
              </a:br>
              <a:r>
                <a:rPr lang="de-DE" kern="0" dirty="0"/>
                <a:t>ist Gesund!</a:t>
              </a:r>
            </a:p>
          </p:txBody>
        </p:sp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EBD88B2C-0EB1-49E2-B1EC-1712278CA660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4328160"/>
              <a:ext cx="4755674" cy="19535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25560" rIns="0" bIns="0" anchor="t" anchorCtr="0" compatLnSpc="1"/>
            <a:lstStyle>
              <a:lvl1pPr marL="0" marR="0" indent="0" algn="l" defTabSz="720725" rtl="0" hangingPunct="0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tabLst/>
                <a:defRPr lang="de-DE" sz="1800" b="0" i="0" u="none" strike="noStrike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  <a:lvl2pPr marL="1793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kern="0" dirty="0"/>
                <a:t>Roter Apfel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628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29936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5F243D0-5CD3-473A-B9EA-448F4C5C1A00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3BFB58-270A-423B-BCF0-A0B2C45AE93D}"/>
              </a:ext>
            </a:extLst>
          </p:cNvPr>
          <p:cNvSpPr/>
          <p:nvPr/>
        </p:nvSpPr>
        <p:spPr>
          <a:xfrm rot="10800000">
            <a:off x="5340236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C3A86C3-B41B-4C49-8704-4D76A3C938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699577" y="2675396"/>
            <a:ext cx="5112543" cy="2750044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3689925-3C9A-4235-872D-4969DA02E52F}"/>
              </a:ext>
            </a:extLst>
          </p:cNvPr>
          <p:cNvGrpSpPr/>
          <p:nvPr/>
        </p:nvGrpSpPr>
        <p:grpSpPr>
          <a:xfrm>
            <a:off x="7563960" y="3392259"/>
            <a:ext cx="3640659" cy="3072359"/>
            <a:chOff x="1493520" y="3209379"/>
            <a:chExt cx="4755674" cy="3072359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25CE7AE-4B4B-45EA-AE8F-EC3A2A05919F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3209379"/>
              <a:ext cx="4755674" cy="7694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>
              <a:lvl1pPr marL="0" marR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 lang="de-DE" sz="2500" b="0" i="0" u="none" strike="noStrike" cap="all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</a:lstStyle>
            <a:p>
              <a:pPr algn="ctr"/>
              <a:r>
                <a:rPr lang="de-DE" kern="0" dirty="0"/>
                <a:t>Apfel </a:t>
              </a:r>
              <a:br>
                <a:rPr lang="de-DE" kern="0" dirty="0"/>
              </a:br>
              <a:r>
                <a:rPr lang="de-DE" kern="0" dirty="0"/>
                <a:t>ist Gesund!</a:t>
              </a:r>
            </a:p>
          </p:txBody>
        </p:sp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A8A16760-903C-494B-8D6E-4487B4078E33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4328160"/>
              <a:ext cx="4755674" cy="19535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25560" rIns="0" bIns="0" anchor="t" anchorCtr="0" compatLnSpc="1"/>
            <a:lstStyle>
              <a:lvl1pPr marL="0" marR="0" indent="0" algn="l" defTabSz="720725" rtl="0" hangingPunct="0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tabLst/>
                <a:defRPr lang="de-DE" sz="1800" b="0" i="0" u="none" strike="noStrike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  <a:lvl2pPr marL="1793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kern="0" dirty="0"/>
                <a:t>Roter Apfel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7530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302655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373202C-0E85-4461-8353-035947C9FDF7}"/>
              </a:ext>
            </a:extLst>
          </p:cNvPr>
          <p:cNvSpPr/>
          <p:nvPr/>
        </p:nvSpPr>
        <p:spPr>
          <a:xfrm>
            <a:off x="8985613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5FAB797-B87C-4848-853A-589D763E82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47738" y="1946732"/>
            <a:ext cx="7307262" cy="4182603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1B63F71-11D1-4178-9433-39E45811DA8F}"/>
              </a:ext>
            </a:extLst>
          </p:cNvPr>
          <p:cNvSpPr txBox="1">
            <a:spLocks/>
          </p:cNvSpPr>
          <p:nvPr/>
        </p:nvSpPr>
        <p:spPr>
          <a:xfrm>
            <a:off x="9763761" y="5039360"/>
            <a:ext cx="1445578" cy="10899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R="0" indent="0" defTabSz="720725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b="0" i="0" u="none" strike="noStrike" baseline="0">
                <a:ln>
                  <a:noFill/>
                </a:ln>
                <a:latin typeface="Arial" pitchFamily="18"/>
                <a:cs typeface="Arial" pitchFamily="18"/>
              </a:defRPr>
            </a:lvl1pPr>
            <a:lvl2pPr marL="179388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2pPr>
            <a:lvl3pPr marL="357188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3pPr>
            <a:lvl4pPr marL="536575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4pPr>
            <a:lvl5pPr marL="714375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dirty="0"/>
              <a:t>Roter Apfel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F2DC7D7F-3328-4D0B-AB3D-B8AC30E2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16635AE-0BE4-418F-A6F5-FF509ADF643C}"/>
              </a:ext>
            </a:extLst>
          </p:cNvPr>
          <p:cNvSpPr txBox="1">
            <a:spLocks/>
          </p:cNvSpPr>
          <p:nvPr/>
        </p:nvSpPr>
        <p:spPr>
          <a:xfrm>
            <a:off x="9763761" y="3614921"/>
            <a:ext cx="1482090" cy="11541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R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latin typeface="Arial" pitchFamily="18"/>
                <a:cs typeface="Arial" pitchFamily="18"/>
              </a:defRPr>
            </a:lvl1pPr>
          </a:lstStyle>
          <a:p>
            <a:r>
              <a:rPr lang="de-DE" dirty="0"/>
              <a:t>Apfel </a:t>
            </a:r>
            <a:br>
              <a:rPr lang="de-DE" dirty="0"/>
            </a:br>
            <a:r>
              <a:rPr lang="de-DE" dirty="0"/>
              <a:t>ist Gesund!</a:t>
            </a:r>
          </a:p>
        </p:txBody>
      </p:sp>
    </p:spTree>
    <p:extLst>
      <p:ext uri="{BB962C8B-B14F-4D97-AF65-F5344CB8AC3E}">
        <p14:creationId xmlns:p14="http://schemas.microsoft.com/office/powerpoint/2010/main" val="1982687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1513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" name="Picture 11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81105E8-5E28-4021-9BBD-1F579DB7F8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031A1A-4944-4E71-A4E8-DF91D488460E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7C5187-09E5-41F1-ACD6-FE83295297E6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E84164-0D6F-499B-AE8D-C30748EA9EBB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Apfel ist Gesund!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8F149DC-631F-44B9-9CB7-50E9806E96BF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4071451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5667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E8D66839-84EB-4FA9-B0BA-6D2926A51DE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D2B6F72-64A9-421B-BC49-3EED06B3A21D}"/>
              </a:ext>
            </a:extLst>
          </p:cNvPr>
          <p:cNvSpPr/>
          <p:nvPr/>
        </p:nvSpPr>
        <p:spPr>
          <a:xfrm>
            <a:off x="1338645" y="2342104"/>
            <a:ext cx="9468000" cy="340295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EAF5509-C49E-4A23-AB4E-0D6AA950F145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5AF6F6-33AD-48B3-B3C9-9B30676473F9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0B1980-DBE2-497F-85DF-0B03765DE0C4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D081BE7-243D-438B-A9DE-50C4876E7707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8E16904-D2AF-4311-8793-0D4B469E8308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1BF106-8E7C-4053-A9E4-C8DEC355F04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CC37E2-BD9B-4F96-931B-66949BC46F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1C54DE-29E7-481E-85FA-14B567FBB8F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E4AC89-4865-4EA0-8176-5C9597C07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734857D-D1F2-4981-99C3-F048BF40D8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2D626A03-DC9E-4E6D-BAC1-408CC6418882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/>
              <a:t>Apfel ist Gesund!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F3B491-2AED-47B2-981D-E6EBD59A93AB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/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2474365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41490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6" name="Picture 2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CDFB021-4FC6-408F-855E-9DA941B57D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13A3DE-EB44-4885-B3F8-3471132B28ED}"/>
              </a:ext>
            </a:extLst>
          </p:cNvPr>
          <p:cNvSpPr/>
          <p:nvPr/>
        </p:nvSpPr>
        <p:spPr>
          <a:xfrm>
            <a:off x="1338645" y="2342104"/>
            <a:ext cx="9468000" cy="34029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BC4F29B-531D-461E-A875-CD8D56B397ED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78BB93B-FFB9-40E7-AEC6-988E2BD2F0C1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0D80EE-EF82-42E1-BD1B-0A30903A1976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7D25CC-C620-48E9-B1CF-32A2C0C4592D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CDD70C9-BB73-441A-8B1B-8736E102766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4E3E9-0555-4F7F-88B8-D760F24979C8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9590EE-B758-410B-865B-4B63BB5583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DE10E5-1AF8-408F-99DB-8406A1EC0C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9469B6-EE26-4C05-8412-CBDE947F5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93A725-3E53-42C7-9E7B-65DCB59E3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6E7D474-D7C5-4B94-A237-74E3D2C73C29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Apfel ist Gesund!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BCD5CB7-6433-4EEF-B9E4-A742C7408430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425090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126435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8" name="Picture 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0EDFEE73-8DD0-4A87-B8FD-808787B260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C95696-766C-4C27-8EF3-F70372EA357B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Apfel ist Gesund!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B9E31A-2C94-4A87-961C-E11E132B2E80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3765698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91968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8" name="Picture 1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C20A542-C62A-4A84-87CB-9BE31A9EEF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6E41F24-F405-4D85-8264-3A272F689EC3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42608DE-33D3-4A9E-AB48-3ADB9FC39DD8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15ABBA4-5892-4E82-A690-6C0ECAFE45D4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BB0D2DC-17B5-4FE7-BA8F-96249124F7E7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5439910-636D-4A38-8388-3E64EF5E6E7A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DE7A86D-238E-4B27-9ACD-CC11ACF8807A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13779E2-E355-4DCE-97BC-E42AB70D98F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83B2561-B43C-4865-BC08-2392A3AEC81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7A60D5D-6331-4DCA-A756-322CF94ED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87818B-F7E4-47ED-8299-3E0F58CEB8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BF59ED86-B10F-4717-BC15-0AF77F017BFF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/>
              <a:t>Apfel ist Gesund!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80CA0C7-5105-47F5-9205-A0792F94E69D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/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104049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Sicherheitsnetz in komplexen </a:t>
            </a:r>
            <a:r>
              <a:rPr lang="de-DE" dirty="0" err="1">
                <a:solidFill>
                  <a:schemeClr val="bg2"/>
                </a:solidFill>
              </a:rPr>
              <a:t>legacy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systemen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Legacy System kennzeichnen sich häufig durch fehlende oder zu wenig Tests aus.</a:t>
            </a:r>
          </a:p>
          <a:p>
            <a:pPr lvl="0"/>
            <a:r>
              <a:rPr lang="de-DE" dirty="0"/>
              <a:t>Gleichzeitig eine hohe Komplexität.</a:t>
            </a:r>
          </a:p>
          <a:p>
            <a:pPr lvl="0"/>
            <a:r>
              <a:rPr lang="de-DE" dirty="0"/>
              <a:t>Gleichzeitig ein komplexes Softwaredesign, welches das Erstellen von Tests nicht begünstigt.</a:t>
            </a:r>
          </a:p>
          <a:p>
            <a:pPr lvl="0"/>
            <a:endParaRPr lang="de-DE" dirty="0"/>
          </a:p>
          <a:p>
            <a:pPr lvl="0"/>
            <a:r>
              <a:rPr lang="de-DE" b="1" dirty="0"/>
              <a:t>Der </a:t>
            </a:r>
            <a:r>
              <a:rPr lang="de-DE" b="1" dirty="0">
                <a:solidFill>
                  <a:schemeClr val="accent6"/>
                </a:solidFill>
              </a:rPr>
              <a:t>Golden Master</a:t>
            </a:r>
            <a:r>
              <a:rPr lang="de-DE" b="1" dirty="0"/>
              <a:t> Ansatz bietet eine Möglichkeit ein Sicherheitsnetz einzuziehen.</a:t>
            </a:r>
          </a:p>
        </p:txBody>
      </p:sp>
    </p:spTree>
    <p:extLst>
      <p:ext uri="{BB962C8B-B14F-4D97-AF65-F5344CB8AC3E}">
        <p14:creationId xmlns:p14="http://schemas.microsoft.com/office/powerpoint/2010/main" val="171834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Golden </a:t>
            </a:r>
            <a:r>
              <a:rPr lang="de-DE" dirty="0" err="1"/>
              <a:t>master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de-DE" dirty="0"/>
              <a:t>Jede Interaktion mit externen System wird sehr detailliert protokolliert.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Gegen dieses Protokoll (=Golden Master) wird kontinuierlich getestet.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Falls der Test okay ist, ist man sicher, dass die Applikation immer noch korrekt ist. </a:t>
            </a:r>
            <a:br>
              <a:rPr lang="de-DE" dirty="0"/>
            </a:br>
            <a:r>
              <a:rPr lang="de-DE" dirty="0"/>
              <a:t>Relativ zu vor den Änderungen</a:t>
            </a:r>
          </a:p>
          <a:p>
            <a:pPr lvl="0"/>
            <a:r>
              <a:rPr lang="de-DE" dirty="0">
                <a:sym typeface="Wingdings" panose="05000000000000000000" pitchFamily="2" charset="2"/>
              </a:rPr>
              <a:t> = Sicherheitsnetz</a:t>
            </a:r>
            <a:endParaRPr lang="de-D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3136069"/>
          </a:xfrm>
        </p:spPr>
        <p:txBody>
          <a:bodyPr/>
          <a:lstStyle/>
          <a:p>
            <a:pPr lvl="0"/>
            <a:r>
              <a:rPr lang="de-DE" dirty="0"/>
              <a:t>Konsolenausgabe</a:t>
            </a:r>
          </a:p>
          <a:p>
            <a:pPr lvl="0"/>
            <a:r>
              <a:rPr lang="de-DE" dirty="0"/>
              <a:t>Aufrufe über das Netzwerk</a:t>
            </a:r>
          </a:p>
          <a:p>
            <a:pPr lvl="0"/>
            <a:r>
              <a:rPr lang="de-DE" dirty="0"/>
              <a:t>Aufrufe (und Änderungen) auf der Datenbank</a:t>
            </a:r>
          </a:p>
          <a:p>
            <a:pPr lvl="0"/>
            <a:r>
              <a:rPr lang="de-DE" dirty="0"/>
              <a:t>Systemprotokolldateien</a:t>
            </a:r>
          </a:p>
          <a:p>
            <a:pPr lvl="0"/>
            <a:r>
              <a:rPr lang="de-DE" dirty="0"/>
              <a:t>Geldtransferanweisungen</a:t>
            </a:r>
          </a:p>
          <a:p>
            <a:pPr lvl="0"/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92416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Einfacher Golden </a:t>
            </a:r>
            <a:r>
              <a:rPr lang="de-DE" dirty="0" err="1"/>
              <a:t>master</a:t>
            </a:r>
            <a:r>
              <a:rPr lang="de-DE" dirty="0"/>
              <a:t> – Fizz Buzz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FizzBuzz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100;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++, System.</a:t>
            </a:r>
            <a:r>
              <a:rPr lang="nn-NO" sz="12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nn-NO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3 == 0 ||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5 == 0 ? ((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3) == 0 ?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"fizz"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+ ((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5) == 0 ?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"buzz"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;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goldenMasterTest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sz="1200" b="1" dirty="0">
                <a:solidFill>
                  <a:srgbClr val="7F9FBF"/>
                </a:solidFill>
                <a:latin typeface="Consolas" panose="020B0609020204030204" pitchFamily="49" charset="0"/>
              </a:rPr>
              <a:t>TODO</a:t>
            </a:r>
            <a:r>
              <a:rPr 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 create a golden master from </a:t>
            </a:r>
            <a:r>
              <a:rPr lang="en-US" sz="12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FizzBuzz's</a:t>
            </a:r>
            <a:r>
              <a:rPr 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System.out.println</a:t>
            </a:r>
            <a:endParaRPr lang="en-US" sz="12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.\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\golden-master-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fizzbuzz</a:t>
            </a:r>
            <a:endParaRPr lang="en-US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826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>
                <a:solidFill>
                  <a:schemeClr val="accent6"/>
                </a:solidFill>
              </a:rPr>
              <a:t>Was sind </a:t>
            </a:r>
            <a:r>
              <a:rPr lang="de-DE" dirty="0" err="1">
                <a:solidFill>
                  <a:schemeClr val="accent6"/>
                </a:solidFill>
              </a:rPr>
              <a:t>seams</a:t>
            </a:r>
            <a:r>
              <a:rPr lang="de-DE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Ein „</a:t>
            </a:r>
            <a:r>
              <a:rPr lang="de-DE" b="1" dirty="0" err="1">
                <a:solidFill>
                  <a:schemeClr val="accent6"/>
                </a:solidFill>
              </a:rPr>
              <a:t>seam</a:t>
            </a:r>
            <a:r>
              <a:rPr lang="de-DE" dirty="0"/>
              <a:t>“ ist eine Nahtstelle, die aufgetrennt werden kann.</a:t>
            </a:r>
          </a:p>
          <a:p>
            <a:pPr lvl="0"/>
            <a:r>
              <a:rPr lang="de-DE" dirty="0"/>
              <a:t>Im Code ist sind es Stellen, um z.B. Informationen abzugreifen oder ein besonderes Verhalten einzuführen.</a:t>
            </a:r>
          </a:p>
          <a:p>
            <a:pPr lvl="0"/>
            <a:r>
              <a:rPr lang="de-DE" dirty="0"/>
              <a:t>Häufig bei Golden Master müssen wir non-invasive Codeänderungen einführen, damit wir an interessante Informationen kommen.</a:t>
            </a:r>
          </a:p>
          <a:p>
            <a:pPr lvl="0"/>
            <a:r>
              <a:rPr lang="de-DE" dirty="0"/>
              <a:t>Speziell in komplexen Fällen führen wir </a:t>
            </a:r>
            <a:r>
              <a:rPr lang="de-DE" dirty="0" err="1"/>
              <a:t>seams</a:t>
            </a:r>
            <a:r>
              <a:rPr lang="de-DE" dirty="0"/>
              <a:t> ein, damit wir einen besseren Golden Master erstellen können. </a:t>
            </a:r>
            <a:r>
              <a:rPr lang="de-DE" b="1" dirty="0">
                <a:solidFill>
                  <a:schemeClr val="accent6"/>
                </a:solidFill>
              </a:rPr>
              <a:t>Später dienen diese </a:t>
            </a:r>
            <a:r>
              <a:rPr lang="de-DE" b="1" dirty="0" err="1">
                <a:solidFill>
                  <a:schemeClr val="accent6"/>
                </a:solidFill>
              </a:rPr>
              <a:t>seams</a:t>
            </a:r>
            <a:r>
              <a:rPr lang="de-DE" b="1" dirty="0">
                <a:solidFill>
                  <a:schemeClr val="accent6"/>
                </a:solidFill>
              </a:rPr>
              <a:t> als Ausgangspunkt um das Software Design zu verbessern</a:t>
            </a:r>
            <a:r>
              <a:rPr lang="de-DE" dirty="0"/>
              <a:t>.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769467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Seams</a:t>
            </a:r>
            <a:r>
              <a:rPr lang="de-DE" dirty="0"/>
              <a:t> und Golden </a:t>
            </a:r>
            <a:r>
              <a:rPr lang="de-DE" dirty="0" err="1"/>
              <a:t>master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"Hello User"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URL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URL(</a:t>
            </a:r>
            <a:r>
              <a:rPr lang="en-US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"https://www.timeanddate.com/"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HttpURLConnection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HttpURLConnection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.openConnection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.setRequestMethod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</a:rPr>
              <a:t>"GET"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.setDoOutput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DataOutputStream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DataOutputStream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.getOutputStream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.flush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BufferedReader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BufferedReader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InputStreamReader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.getInputStream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inputLine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StringBuffer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StringBuffer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inputLine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in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.readLine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 !=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.append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inputLine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.disconnect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searchFor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"&lt;span id=\"</a:t>
            </a:r>
            <a:r>
              <a:rPr lang="en-US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clk_hm</a:t>
            </a:r>
            <a:r>
              <a:rPr lang="en-US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\"&gt;"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pos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.indexOf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searchFor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.substring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searchFor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.length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0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searchFor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.length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 + 5));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"Bye"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/golden-master-seam/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47DD8DD-B9F5-4A4F-B4C6-729E451DCEEC}"/>
              </a:ext>
            </a:extLst>
          </p:cNvPr>
          <p:cNvSpPr txBox="1">
            <a:spLocks/>
          </p:cNvSpPr>
          <p:nvPr/>
        </p:nvSpPr>
        <p:spPr>
          <a:xfrm>
            <a:off x="7481772" y="2558362"/>
            <a:ext cx="4609956" cy="1064053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goldenMasterTest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sz="1000" b="1" dirty="0">
                <a:solidFill>
                  <a:srgbClr val="7F9FBF"/>
                </a:solidFill>
                <a:latin typeface="Consolas" panose="020B0609020204030204" pitchFamily="49" charset="0"/>
              </a:rPr>
              <a:t>TODO</a:t>
            </a:r>
            <a:r>
              <a:rPr 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create a golden master from </a:t>
            </a:r>
            <a:r>
              <a:rPr lang="en-US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BuildSeamsInto's</a:t>
            </a:r>
            <a:r>
              <a:rPr 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System.out.println</a:t>
            </a:r>
            <a:r>
              <a:rPr 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AND network communication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000" kern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BBD74FF-268A-45AA-AC4E-9259A32EEFB6}"/>
              </a:ext>
            </a:extLst>
          </p:cNvPr>
          <p:cNvSpPr txBox="1">
            <a:spLocks/>
          </p:cNvSpPr>
          <p:nvPr/>
        </p:nvSpPr>
        <p:spPr>
          <a:xfrm>
            <a:off x="7960794" y="3751720"/>
            <a:ext cx="4130934" cy="204476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Führe </a:t>
            </a:r>
            <a:r>
              <a:rPr lang="de-DE" kern="0" dirty="0" err="1"/>
              <a:t>seams</a:t>
            </a:r>
            <a:r>
              <a:rPr lang="de-DE" kern="0" dirty="0"/>
              <a:t> ein,</a:t>
            </a:r>
          </a:p>
          <a:p>
            <a:pPr marL="628650" lvl="1" indent="-360363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damit an diesen </a:t>
            </a:r>
            <a:r>
              <a:rPr lang="de-DE" sz="1600" b="0" kern="0" dirty="0" err="1">
                <a:solidFill>
                  <a:schemeClr val="accent2"/>
                </a:solidFill>
                <a:latin typeface="Arial" pitchFamily="18"/>
                <a:cs typeface="Arial" pitchFamily="18"/>
              </a:rPr>
              <a:t>seams</a:t>
            </a:r>
            <a:r>
              <a:rPr lang="de-DE" sz="1600" b="0" kern="0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 Informationen für den Golden Master bereit gestellt werden können</a:t>
            </a:r>
          </a:p>
          <a:p>
            <a:pPr marL="628650" lvl="1" indent="-360363">
              <a:buFont typeface="Arial" panose="020B0604020202020204" pitchFamily="34" charset="0"/>
              <a:buChar char="•"/>
            </a:pPr>
            <a:r>
              <a:rPr lang="de-DE" sz="1600" b="0" kern="0" dirty="0">
                <a:solidFill>
                  <a:schemeClr val="accent2"/>
                </a:solidFill>
                <a:latin typeface="Arial" pitchFamily="18"/>
                <a:cs typeface="Arial" pitchFamily="18"/>
              </a:rPr>
              <a:t>damit „stabile“ Informationen von außen bereitgestellt werden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22649529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wo_biZO4OxAPGBWTiQkw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jG0HcEGmkDn6jd7Kzr7W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gVXNswkVG7ghES5Rv7hQ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simOOptQvFZSax.VA1v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XhOlRdi0YuEdKJQWmPP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.pqi8yBIaqlRj7k9_Z0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Ujb.5rRWwlzK2KEt8D0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Pscs3c2_edoADRKSLjq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jG0HcEGmkDn6jd7Kzr7W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uewKKuIuUV3QNpO.HzT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Ddb1h66l4dkN2nzgUFa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6r2poxOtr4f4nmyfofb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N0reOf37TVOJpBFTSlJ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6r2poxOtr4f4nmyfofb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_1kQEejTyEMAO3Re6Rzk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hF03.vBULhypothyeq0G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9Xv2CfPmN8Y3mYBMopWnA"/>
</p:tagLst>
</file>

<file path=ppt/theme/theme1.xml><?xml version="1.0" encoding="utf-8"?>
<a:theme xmlns:a="http://schemas.openxmlformats.org/drawingml/2006/main" name="2019 @ CAM Master">
  <a:themeElements>
    <a:clrScheme name="Custom 68">
      <a:dk1>
        <a:srgbClr val="000000"/>
      </a:dk1>
      <a:lt1>
        <a:sysClr val="window" lastClr="FFFFFF"/>
      </a:lt1>
      <a:dk2>
        <a:srgbClr val="E4E3DF"/>
      </a:dk2>
      <a:lt2>
        <a:srgbClr val="D9CED1"/>
      </a:lt2>
      <a:accent1>
        <a:srgbClr val="D9CED1"/>
      </a:accent1>
      <a:accent2>
        <a:srgbClr val="4B323E"/>
      </a:accent2>
      <a:accent3>
        <a:srgbClr val="E4E3DF"/>
      </a:accent3>
      <a:accent4>
        <a:srgbClr val="A08570"/>
      </a:accent4>
      <a:accent5>
        <a:srgbClr val="3C3C3C"/>
      </a:accent5>
      <a:accent6>
        <a:srgbClr val="FF7A7D"/>
      </a:accent6>
      <a:hlink>
        <a:srgbClr val="000000"/>
      </a:hlink>
      <a:folHlink>
        <a:srgbClr val="000000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 algn="l">
          <a:buFont typeface="Symbol" panose="05050102010706020507" pitchFamily="18" charset="2"/>
          <a:buChar char="·"/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2778</Words>
  <Application>Microsoft Office PowerPoint</Application>
  <PresentationFormat>Benutzerdefiniert</PresentationFormat>
  <Paragraphs>386</Paragraphs>
  <Slides>48</Slides>
  <Notes>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6" baseType="lpstr">
      <vt:lpstr>Arial</vt:lpstr>
      <vt:lpstr>Calibri</vt:lpstr>
      <vt:lpstr>Consolas</vt:lpstr>
      <vt:lpstr>Courier New</vt:lpstr>
      <vt:lpstr>Symbol</vt:lpstr>
      <vt:lpstr>Times New Roman</vt:lpstr>
      <vt:lpstr>2019 @ CAM Master</vt:lpstr>
      <vt:lpstr>think-cell Folie</vt:lpstr>
      <vt:lpstr>PowerPoint-Präsentation</vt:lpstr>
      <vt:lpstr>Was brauche ich damit ich code verbessern kann?</vt:lpstr>
      <vt:lpstr>Sicherheitsnetz</vt:lpstr>
      <vt:lpstr>Zur Erinnerung – ein einfacher unit-test</vt:lpstr>
      <vt:lpstr>Sicherheitsnetz in komplexen legacy systemen</vt:lpstr>
      <vt:lpstr>Golden master</vt:lpstr>
      <vt:lpstr>Einfacher Golden master – Fizz Buzz</vt:lpstr>
      <vt:lpstr>Was sind seams?</vt:lpstr>
      <vt:lpstr>Seams und Golden master</vt:lpstr>
      <vt:lpstr>Key points</vt:lpstr>
      <vt:lpstr>Pattern</vt:lpstr>
      <vt:lpstr>Pattern: Long method</vt:lpstr>
      <vt:lpstr>refactoring: extract method</vt:lpstr>
      <vt:lpstr>Extract method</vt:lpstr>
      <vt:lpstr>Pattern: Extract class</vt:lpstr>
      <vt:lpstr>Extract Classes</vt:lpstr>
      <vt:lpstr>Was ist feature Envy?</vt:lpstr>
      <vt:lpstr>Feature envy</vt:lpstr>
      <vt:lpstr>Code Coverage</vt:lpstr>
      <vt:lpstr>Was ist Code Coverage?</vt:lpstr>
      <vt:lpstr>Einfache Code Coverage</vt:lpstr>
      <vt:lpstr>Schreibe einen Unittest mithilfe von Code Coverage</vt:lpstr>
      <vt:lpstr>Vorgehen, Vorteile und Vorteile</vt:lpstr>
      <vt:lpstr>Pattern 2</vt:lpstr>
      <vt:lpstr>Refactoring geleitet durch Code Coverage</vt:lpstr>
      <vt:lpstr>Alles Zusammen</vt:lpstr>
      <vt:lpstr>Golden Rose #1</vt:lpstr>
      <vt:lpstr>PowerPoint-Präsentation</vt:lpstr>
      <vt:lpstr>TITEL HEADLINE VERSAL</vt:lpstr>
      <vt:lpstr>FOLIE MIT FARBVARIANTE</vt:lpstr>
      <vt:lpstr>FOLIE MIT FARBVARIANTE</vt:lpstr>
      <vt:lpstr>FOLIE MIT BILD UND HEADLINE</vt:lpstr>
      <vt:lpstr>FOLIE MIT WICHTIGEM KASTEN</vt:lpstr>
      <vt:lpstr>FOLIE MIT FARBVARIANTE UND STÖRER</vt:lpstr>
      <vt:lpstr>FOLIE MIT DATA</vt:lpstr>
      <vt:lpstr>FOLIE MIT GANZ HELLER FARBVARIANTE</vt:lpstr>
      <vt:lpstr>FOLIE MIT BILD UND TEXT Variante 1</vt:lpstr>
      <vt:lpstr>FOLIE MIT BILD UND TEXT Variante 2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WM</dc:creator>
  <cp:lastModifiedBy>Michael Mai</cp:lastModifiedBy>
  <cp:revision>220</cp:revision>
  <dcterms:created xsi:type="dcterms:W3CDTF">2019-07-01T16:47:04Z</dcterms:created>
  <dcterms:modified xsi:type="dcterms:W3CDTF">2021-06-28T17:29:12Z</dcterms:modified>
</cp:coreProperties>
</file>